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0E_2D6C32EF.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5A_2951283C.xml" ContentType="application/vnd.ms-powerpoint.comments+xml"/>
  <Override PartName="/ppt/notesSlides/notesSlide11.xml" ContentType="application/vnd.openxmlformats-officedocument.presentationml.notesSlide+xml"/>
  <Override PartName="/ppt/comments/modernComment_10F_87A4A049.xml" ContentType="application/vnd.ms-powerpoint.comments+xml"/>
  <Override PartName="/ppt/comments/modernComment_16C_DDCD9038.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69_827ECB6D.xml" ContentType="application/vnd.ms-powerpoint.comments+xml"/>
  <Override PartName="/ppt/comments/modernComment_179_CDC9FCC7.xml" ContentType="application/vnd.ms-powerpoint.comments+xml"/>
  <Override PartName="/ppt/comments/modernComment_185_74DCB5CB.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2"/>
  </p:notesMasterIdLst>
  <p:sldIdLst>
    <p:sldId id="259" r:id="rId5"/>
    <p:sldId id="286" r:id="rId6"/>
    <p:sldId id="342" r:id="rId7"/>
    <p:sldId id="290" r:id="rId8"/>
    <p:sldId id="262" r:id="rId9"/>
    <p:sldId id="257" r:id="rId10"/>
    <p:sldId id="310" r:id="rId11"/>
    <p:sldId id="343" r:id="rId12"/>
    <p:sldId id="311" r:id="rId13"/>
    <p:sldId id="384" r:id="rId14"/>
    <p:sldId id="330" r:id="rId15"/>
    <p:sldId id="327" r:id="rId16"/>
    <p:sldId id="315" r:id="rId17"/>
    <p:sldId id="430" r:id="rId18"/>
    <p:sldId id="431" r:id="rId19"/>
    <p:sldId id="355" r:id="rId20"/>
    <p:sldId id="375" r:id="rId21"/>
    <p:sldId id="352" r:id="rId22"/>
    <p:sldId id="321" r:id="rId23"/>
    <p:sldId id="354" r:id="rId24"/>
    <p:sldId id="266" r:id="rId25"/>
    <p:sldId id="415" r:id="rId26"/>
    <p:sldId id="270" r:id="rId27"/>
    <p:sldId id="284" r:id="rId28"/>
    <p:sldId id="346" r:id="rId29"/>
    <p:sldId id="283" r:id="rId30"/>
    <p:sldId id="271" r:id="rId31"/>
    <p:sldId id="363" r:id="rId32"/>
    <p:sldId id="382" r:id="rId33"/>
    <p:sldId id="364" r:id="rId34"/>
    <p:sldId id="378" r:id="rId35"/>
    <p:sldId id="280" r:id="rId36"/>
    <p:sldId id="418" r:id="rId37"/>
    <p:sldId id="368" r:id="rId38"/>
    <p:sldId id="419" r:id="rId39"/>
    <p:sldId id="380" r:id="rId40"/>
    <p:sldId id="358" r:id="rId41"/>
    <p:sldId id="416" r:id="rId42"/>
    <p:sldId id="317" r:id="rId43"/>
    <p:sldId id="318" r:id="rId44"/>
    <p:sldId id="278" r:id="rId45"/>
    <p:sldId id="391" r:id="rId46"/>
    <p:sldId id="433" r:id="rId47"/>
    <p:sldId id="361" r:id="rId48"/>
    <p:sldId id="376" r:id="rId49"/>
    <p:sldId id="379" r:id="rId50"/>
    <p:sldId id="392" r:id="rId51"/>
    <p:sldId id="377" r:id="rId52"/>
    <p:sldId id="381" r:id="rId53"/>
    <p:sldId id="389" r:id="rId54"/>
    <p:sldId id="396" r:id="rId55"/>
    <p:sldId id="397" r:id="rId56"/>
    <p:sldId id="400" r:id="rId57"/>
    <p:sldId id="268" r:id="rId58"/>
    <p:sldId id="324" r:id="rId59"/>
    <p:sldId id="322" r:id="rId60"/>
    <p:sldId id="394" r:id="rId61"/>
    <p:sldId id="285" r:id="rId62"/>
    <p:sldId id="345" r:id="rId63"/>
    <p:sldId id="386" r:id="rId64"/>
    <p:sldId id="388" r:id="rId65"/>
    <p:sldId id="387" r:id="rId66"/>
    <p:sldId id="320" r:id="rId67"/>
    <p:sldId id="269" r:id="rId68"/>
    <p:sldId id="325" r:id="rId69"/>
    <p:sldId id="412" r:id="rId70"/>
    <p:sldId id="406" r:id="rId71"/>
    <p:sldId id="410" r:id="rId72"/>
    <p:sldId id="408" r:id="rId73"/>
    <p:sldId id="409" r:id="rId74"/>
    <p:sldId id="312" r:id="rId75"/>
    <p:sldId id="432" r:id="rId76"/>
    <p:sldId id="282" r:id="rId77"/>
    <p:sldId id="328" r:id="rId78"/>
    <p:sldId id="289" r:id="rId79"/>
    <p:sldId id="331" r:id="rId80"/>
    <p:sldId id="36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8400D-F61B-4392-9426-CA31828538F4}" name="Abi Preston" initials="AP" userId="S::apreston@hillingdon.gov.uk::de881864-c192-4a18-b4a9-3656ba269db3" providerId="AD"/>
  <p188:author id="{0F4D4015-4F7C-6C95-8004-4EB985EC67CD}" name="Ian Kavanagh" initials="IK" userId="S::IKavanagh@hillingdon.gov.uk::f2f63bf0-7d12-4aed-bf39-87e92d560304" providerId="AD"/>
  <p188:author id="{C91CE624-6C80-C248-0B77-CE37CBE40D4A}" name="Karrie Whelan" initials="" userId="S::KWhelan@hillingdon.gov.uk::80f0cd38-9860-4b3d-9900-4beed1794375" providerId="AD"/>
  <p188:author id="{99BC452D-9808-A3C6-48E3-98301CF26154}" name="Tehseen Kauser" initials="TK" userId="S::tkauser@hillingdon.gov.uk::5f7ee776-3709-410c-bd66-9a52d5e6cc05" providerId="AD"/>
  <p188:author id="{C11B1231-F3E0-397F-773B-E21EC53C2623}" name="Tony Zaman" initials="TZ" userId="S::TZaman@hillingdon.gov.uk::895921ac-c43e-441b-b069-61440cd4888e" providerId="AD"/>
  <p188:author id="{D9C62831-0F4A-3C9C-F4EB-75A9749A1877}" name="Jan Major (JMajor1)" initials="JM" userId="S::jmajor1@hillingdon.gov.uk::52db1c7b-360d-4bb5-918b-631bfac1ce3c" providerId="AD"/>
  <p188:author id="{61EC7239-AE39-5D46-72E3-6078C0B889B9}" name="Robert Clark" initials="" userId="S::rclark2@hillingdon.gov.uk::42a2c38d-9241-4fde-a3ef-86b01812e71d" providerId="AD"/>
  <p188:author id="{AAF38E3F-B917-4A24-4281-9BF3DA51FFDB}" name="David Mellor" initials="DM" userId="S::dmellor@hillingdon.gov.uk::10efc831-e39f-476c-b93e-b0782a10f3cb" providerId="AD"/>
  <p188:author id="{67810962-F012-BFA7-7ACE-A7686D5B95F9}" name="Matthew Wallbridge" initials="MW" userId="S::MWallbridge@hillingdon.gov.uk::7959e071-9ca6-48f4-ac99-5d35c19436db" providerId="AD"/>
  <p188:author id="{78D91B69-0303-D534-892F-6ABD01F7162C}" name="Mark Batho" initials="" userId="S::Mbatho@hillingdon.gov.uk::84bd8278-35ad-4ae5-aee2-fe1638509d70" providerId="AD"/>
  <p188:author id="{287F1C6C-CF1B-7636-ACC8-6C705CBFD4BD}" name="Gavin Fernandez" initials="GF" userId="S::gfernandez@hillingdon.gov.uk::b7d4962f-bda2-4169-b16e-c13b06a1bf3a" providerId="AD"/>
  <p188:author id="{8153D17B-4E9C-39B0-7414-90C6C363A097}" name="Geerthana Vigneswaran" initials="GV" userId="S::gvigneswaran@hillingdon.gov.uk::3c83eea2-c5f3-451b-a311-bb812d19ccf8" providerId="AD"/>
  <p188:author id="{FAE6C87E-BBC1-E0A5-F3AE-CB710FC11ACE}" name="Steven Geary" initials="SG" userId="S::SGeary@Hillingdon.Gov.UK::55def397-afb2-405b-8967-53fa8d1429de" providerId="AD"/>
  <p188:author id="{F75E0080-845A-C189-19B5-FC287CFF5AB1}" name="Alex Coman" initials="AC" userId="S::acoman@hillingdon.gov.uk::83b58d11-c6cb-4c65-9c0a-d865408c4c7a" providerId="AD"/>
  <p188:author id="{FF9D3F84-F465-9019-C316-756E7E779DE1}" name="Desiree Blackstock" initials="DB" userId="S::dblackstock@hillingdon.gov.uk::e27219e9-c1af-4261-b073-a21c0b88e9ee" providerId="AD"/>
  <p188:author id="{A4B5E88A-0C0F-6DC7-C943-17E19AF07F5D}" name="Chris Wheeler" initials="CW" userId="S::cwheeler@hillingdon.gov.uk::c7a5c324-30df-4547-ad33-54d1e95b5293" providerId="AD"/>
  <p188:author id="{516CB799-CA55-4195-4988-3244187A3316}" name="Paul Whittle" initials="" userId="S::PWhittle@Hillingdon.Gov.UK::de2ca0df-d847-4380-a36c-993755fe2d05" providerId="AD"/>
  <p188:author id="{BAD00B9B-61A1-47A8-315B-7F5E4328F4A1}" name="Daniel Kennedy" initials="DK" userId="S::dkennedy@hillingdon.gov.uk::5f87dcda-cf48-4866-8edb-ad9a45ce1f08" providerId="AD"/>
  <p188:author id="{A800909E-B3CB-5F66-6B57-4AFC9B4B3464}" name="Amisha Gundecha" initials="AG" userId="S::agundecha@hillingdon.gov.uk::56ec2a88-64ff-4e9c-99e1-f9c623efe9a9" providerId="AD"/>
  <p188:author id="{93400EA8-ED9A-60CC-159A-063F8455B401}" name="Julie Kelly (Children's Services)" initials="JS" userId="S::jkelly2@hillingdon.gov.uk::8cc0249c-873f-4ee8-978e-ab0f62d1ee0d" providerId="AD"/>
  <p188:author id="{17CA80A9-5F3F-5DBC-D681-6F660E592A20}" name="Matthew Wallbridge" initials="MW" userId="S::mwallbridge@hillingdon.gov.uk::7959e071-9ca6-48f4-ac99-5d35c19436db" providerId="AD"/>
  <p188:author id="{280696AB-A89D-C8BC-1AA4-BA67BF9B525B}" name="Paul Whittle" initials="PW" userId="S::pwhittle@hillingdon.gov.uk::de2ca0df-d847-4380-a36c-993755fe2d05" providerId="AD"/>
  <p188:author id="{ABC62AD1-6A0B-7D5E-E27C-2866A8178DFC}" name="Emma Gilbertson" initials="EG" userId="S::egilbertson@hillingdon.gov.uk::e38b98db-12fb-4a1b-b457-61bcb366888a" providerId="AD"/>
  <p188:author id="{9AE687D5-A7C9-AC06-827D-439493710CF5}" name="Abi Preston" initials="" userId="S::APreston@hillingdon.gov.uk::de881864-c192-4a18-b4a9-3656ba269db3" providerId="AD"/>
  <p188:author id="{07156CD6-224E-9C55-7D94-2AD4D6D08742}" name="Musarret Bajwa" initials="MB" userId="S::MBajwa@HIllingdon.Gov.UK::107eb950-81ee-46cc-a007-75c6f7839fe8" providerId="AD"/>
  <p188:author id="{2A7E7AD8-EC44-27DF-9D3A-953250938B1B}" name="Musarret Bajwa" initials="MB" userId="S::mbajwa@hillingdon.gov.uk::107eb950-81ee-46cc-a007-75c6f7839fe8" providerId="AD"/>
  <p188:author id="{11CEB1E1-C14F-87B0-8BD5-62CC6B29C4F8}" name="Julia Johnson (Planning)" initials="J(" userId="S::jjohnson3@hillingdon.gov.uk::6fe54bdd-a2b5-4127-a84a-3b37a06843e1" providerId="AD"/>
  <p188:author id="{5F80E5E2-C10F-BC73-91E6-379760EE0226}" name="Kim Overy" initials="KO" userId="S::kovery@hillingdon.gov.uk::09a501c2-aea7-4474-8ebe-d9c1cab0a2af" providerId="AD"/>
  <p188:author id="{0A2876E8-10D8-52A3-DF31-DF10EFD04DBD}" name="Sareka Kalyan" initials="SK" userId="S::skalyan@Hillingdon.Gov.UK::b2ff5a3c-9049-4be6-843f-b146bcf401a7" providerId="AD"/>
  <p188:author id="{C08E70F1-F5FC-0C0B-288E-B428E31F5EB1}" name="Steven Geary" initials="SG" userId="S::sgeary@hillingdon.gov.uk::55def397-afb2-405b-8967-53fa8d1429de" providerId="AD"/>
  <p188:author id="{EC987CF3-C783-7F52-DCBE-5197E65C4FF6}" name="Karrie Whelan" initials="KW" userId="S::kwhelan@hillingdon.gov.uk::80f0cd38-9860-4b3d-9900-4beed1794375" providerId="AD"/>
  <p188:author id="{3BE9C3F3-3D48-9559-864E-8B93AA3EF82B}" name="Ian Kavanagh" initials="IK" userId="S::ikavanagh@hillingdon.gov.uk::f2f63bf0-7d12-4aed-bf39-87e92d560304" providerId="AD"/>
  <p188:author id="{1B2DB3F4-F9F9-2238-4361-6CDCA8EB013E}" name="Morgan Einon" initials="ME" userId="S::MEinon@Hillingdon.Gov.UK::30f0346d-644d-4865-9c0e-811eb4eff89f" providerId="AD"/>
  <p188:author id="{C9AE2FFB-D33B-3EC1-4CF2-9B22ACB324CD}" name="Emma Gilbertson" initials="EG" userId="S::EGilbertson@hillingdon.gov.uk::e38b98db-12fb-4a1b-b457-61bcb366888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148"/>
    <a:srgbClr val="3AA19C"/>
    <a:srgbClr val="2FA7E1"/>
    <a:srgbClr val="878787"/>
    <a:srgbClr val="F9B2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9B8E1A-A457-4364-AC76-145211321EFA}" v="3154" dt="2026-06-04T17:44:58.770"/>
    <p1510:client id="{78774D9F-738B-469C-9069-F5E03C18334B}" v="7" dt="2026-06-05T08:24:08.012"/>
    <p1510:client id="{8DDE7E39-3909-4243-3061-930039E411D9}" v="502" dt="2026-06-05T08:56:06.719"/>
    <p1510:client id="{D21B2D08-73C5-461A-A5DE-0018B4A12EA2}" v="3556" dt="2026-06-05T12:03:23.679"/>
    <p1510:client id="{D537079F-5C57-BD6F-80FD-6193A691AAAA}" v="1693" dt="2026-06-05T11:58:09.601"/>
    <p1510:client id="{E731E573-9C67-43F5-A6DB-EBDB7C6C536A}" v="6" dt="2026-06-04T08:11:33.4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3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hillingdon.sharepoint.com/sites/BestValue/Shared%20Documents/Annual%20report%20regraph%20Augus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hillingdon.sharepoint.com/sites/BestValue/Shared%20Documents/Annual%20report%20regraph%20Augus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a:t>Total page views over time</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50"/>
            </a:solidFill>
            <a:ln>
              <a:noFill/>
            </a:ln>
            <a:effectLst/>
          </c:spPr>
          <c:invertIfNegative val="0"/>
          <c:cat>
            <c:multiLvlStrRef>
              <c:f>Sheet1!$A$24:$B$47</c:f>
              <c:multiLvlStrCache>
                <c:ptCount val="24"/>
                <c:lvl>
                  <c:pt idx="0">
                    <c:v>April</c:v>
                  </c:pt>
                  <c:pt idx="1">
                    <c:v>May</c:v>
                  </c:pt>
                  <c:pt idx="2">
                    <c:v>June</c:v>
                  </c:pt>
                  <c:pt idx="3">
                    <c:v>July</c:v>
                  </c:pt>
                  <c:pt idx="4">
                    <c:v>August</c:v>
                  </c:pt>
                  <c:pt idx="5">
                    <c:v>September</c:v>
                  </c:pt>
                  <c:pt idx="6">
                    <c:v>October</c:v>
                  </c:pt>
                  <c:pt idx="7">
                    <c:v>November</c:v>
                  </c:pt>
                  <c:pt idx="8">
                    <c:v>December</c:v>
                  </c:pt>
                  <c:pt idx="9">
                    <c:v>January</c:v>
                  </c:pt>
                  <c:pt idx="10">
                    <c:v>February</c:v>
                  </c:pt>
                  <c:pt idx="11">
                    <c:v>March</c:v>
                  </c:pt>
                  <c:pt idx="12">
                    <c:v>April</c:v>
                  </c:pt>
                  <c:pt idx="13">
                    <c:v>May</c:v>
                  </c:pt>
                  <c:pt idx="14">
                    <c:v>June</c:v>
                  </c:pt>
                  <c:pt idx="15">
                    <c:v>July</c:v>
                  </c:pt>
                  <c:pt idx="16">
                    <c:v>August</c:v>
                  </c:pt>
                  <c:pt idx="17">
                    <c:v>September</c:v>
                  </c:pt>
                  <c:pt idx="18">
                    <c:v>October</c:v>
                  </c:pt>
                  <c:pt idx="19">
                    <c:v>November</c:v>
                  </c:pt>
                  <c:pt idx="20">
                    <c:v>December</c:v>
                  </c:pt>
                  <c:pt idx="21">
                    <c:v>January</c:v>
                  </c:pt>
                  <c:pt idx="22">
                    <c:v>February</c:v>
                  </c:pt>
                  <c:pt idx="23">
                    <c:v>March</c:v>
                  </c:pt>
                </c:lvl>
                <c:lvl>
                  <c:pt idx="0">
                    <c:v>2024/25</c:v>
                  </c:pt>
                  <c:pt idx="12">
                    <c:v>2025/26</c:v>
                  </c:pt>
                </c:lvl>
              </c:multiLvlStrCache>
            </c:multiLvlStrRef>
          </c:cat>
          <c:val>
            <c:numRef>
              <c:f>Sheet1!$C$24:$C$47</c:f>
              <c:numCache>
                <c:formatCode>General</c:formatCode>
                <c:ptCount val="24"/>
                <c:pt idx="2">
                  <c:v>209000</c:v>
                </c:pt>
                <c:pt idx="3">
                  <c:v>450000</c:v>
                </c:pt>
                <c:pt idx="4">
                  <c:v>376000</c:v>
                </c:pt>
                <c:pt idx="5">
                  <c:v>328000</c:v>
                </c:pt>
                <c:pt idx="6">
                  <c:v>324000</c:v>
                </c:pt>
                <c:pt idx="7">
                  <c:v>226000</c:v>
                </c:pt>
                <c:pt idx="8">
                  <c:v>219000</c:v>
                </c:pt>
                <c:pt idx="9">
                  <c:v>231000</c:v>
                </c:pt>
                <c:pt idx="10">
                  <c:v>175000</c:v>
                </c:pt>
                <c:pt idx="11">
                  <c:v>334000</c:v>
                </c:pt>
                <c:pt idx="12">
                  <c:v>288000</c:v>
                </c:pt>
                <c:pt idx="13">
                  <c:v>270000</c:v>
                </c:pt>
                <c:pt idx="14">
                  <c:v>365000</c:v>
                </c:pt>
                <c:pt idx="15">
                  <c:v>315000</c:v>
                </c:pt>
                <c:pt idx="16">
                  <c:v>243000</c:v>
                </c:pt>
                <c:pt idx="17">
                  <c:v>286000</c:v>
                </c:pt>
                <c:pt idx="18">
                  <c:v>236000</c:v>
                </c:pt>
                <c:pt idx="19">
                  <c:v>214000</c:v>
                </c:pt>
                <c:pt idx="20">
                  <c:v>124000</c:v>
                </c:pt>
                <c:pt idx="21">
                  <c:v>117000</c:v>
                </c:pt>
                <c:pt idx="22">
                  <c:v>96000</c:v>
                </c:pt>
                <c:pt idx="23">
                  <c:v>137000</c:v>
                </c:pt>
              </c:numCache>
            </c:numRef>
          </c:val>
          <c:extLst>
            <c:ext xmlns:c16="http://schemas.microsoft.com/office/drawing/2014/chart" uri="{C3380CC4-5D6E-409C-BE32-E72D297353CC}">
              <c16:uniqueId val="{00000000-73FA-4989-8497-45CA587393E1}"/>
            </c:ext>
          </c:extLst>
        </c:ser>
        <c:dLbls>
          <c:showLegendKey val="0"/>
          <c:showVal val="0"/>
          <c:showCatName val="0"/>
          <c:showSerName val="0"/>
          <c:showPercent val="0"/>
          <c:showBubbleSize val="0"/>
        </c:dLbls>
        <c:gapWidth val="80"/>
        <c:overlap val="-27"/>
        <c:axId val="488474464"/>
        <c:axId val="488473504"/>
      </c:barChart>
      <c:catAx>
        <c:axId val="48847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88473504"/>
        <c:crosses val="autoZero"/>
        <c:auto val="1"/>
        <c:lblAlgn val="ctr"/>
        <c:lblOffset val="100"/>
        <c:noMultiLvlLbl val="0"/>
      </c:catAx>
      <c:valAx>
        <c:axId val="48847350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88474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GB" b="1"/>
              <a:t>Progress towards meeting the Council's Loss &amp; Prevention Recovery</a:t>
            </a:r>
            <a:r>
              <a:rPr lang="en-GB" b="1" baseline="0"/>
              <a:t> Target</a:t>
            </a:r>
            <a:endParaRPr lang="en-GB" b="1"/>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GB"/>
        </a:p>
      </c:txPr>
    </c:title>
    <c:autoTitleDeleted val="0"/>
    <c:plotArea>
      <c:layout/>
      <c:barChart>
        <c:barDir val="col"/>
        <c:grouping val="clustered"/>
        <c:varyColors val="0"/>
        <c:ser>
          <c:idx val="0"/>
          <c:order val="0"/>
          <c:spPr>
            <a:solidFill>
              <a:schemeClr val="accent6">
                <a:lumMod val="75000"/>
              </a:schemeClr>
            </a:solidFill>
            <a:ln>
              <a:noFill/>
            </a:ln>
            <a:effectLst/>
          </c:spPr>
          <c:invertIfNegative val="0"/>
          <c:cat>
            <c:multiLvlStrRef>
              <c:f>Sheet1!$A$2:$B$17</c:f>
              <c:multiLvlStrCache>
                <c:ptCount val="16"/>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lvl>
                <c:lvl>
                  <c:pt idx="0">
                    <c:v>2022/23</c:v>
                  </c:pt>
                  <c:pt idx="4">
                    <c:v>2023/24</c:v>
                  </c:pt>
                  <c:pt idx="8">
                    <c:v>2024/25</c:v>
                  </c:pt>
                  <c:pt idx="12">
                    <c:v>2025/26</c:v>
                  </c:pt>
                </c:lvl>
              </c:multiLvlStrCache>
            </c:multiLvlStrRef>
          </c:cat>
          <c:val>
            <c:numRef>
              <c:f>Sheet1!$C$2:$C$17</c:f>
              <c:numCache>
                <c:formatCode>_("£"* #,##0_);_("£"* \(#,##0\);_("£"* "-"_);_(@_)</c:formatCode>
                <c:ptCount val="16"/>
                <c:pt idx="0">
                  <c:v>2372906</c:v>
                </c:pt>
                <c:pt idx="1">
                  <c:v>4603474</c:v>
                </c:pt>
                <c:pt idx="2">
                  <c:v>3758513</c:v>
                </c:pt>
                <c:pt idx="3">
                  <c:v>1622923</c:v>
                </c:pt>
                <c:pt idx="4">
                  <c:v>1181346</c:v>
                </c:pt>
                <c:pt idx="5">
                  <c:v>1735389</c:v>
                </c:pt>
                <c:pt idx="6">
                  <c:v>5668123</c:v>
                </c:pt>
                <c:pt idx="7">
                  <c:v>2068791</c:v>
                </c:pt>
                <c:pt idx="8">
                  <c:v>3404267</c:v>
                </c:pt>
                <c:pt idx="9">
                  <c:v>2829552</c:v>
                </c:pt>
                <c:pt idx="10">
                  <c:v>2577681</c:v>
                </c:pt>
                <c:pt idx="11">
                  <c:v>2117659</c:v>
                </c:pt>
                <c:pt idx="12">
                  <c:v>4007941</c:v>
                </c:pt>
                <c:pt idx="13">
                  <c:v>2686005</c:v>
                </c:pt>
                <c:pt idx="14">
                  <c:v>3498957</c:v>
                </c:pt>
                <c:pt idx="15">
                  <c:v>2583998</c:v>
                </c:pt>
              </c:numCache>
            </c:numRef>
          </c:val>
          <c:extLst>
            <c:ext xmlns:c16="http://schemas.microsoft.com/office/drawing/2014/chart" uri="{C3380CC4-5D6E-409C-BE32-E72D297353CC}">
              <c16:uniqueId val="{00000000-D5FE-43E1-8208-39E9436E09D5}"/>
            </c:ext>
          </c:extLst>
        </c:ser>
        <c:dLbls>
          <c:showLegendKey val="0"/>
          <c:showVal val="0"/>
          <c:showCatName val="0"/>
          <c:showSerName val="0"/>
          <c:showPercent val="0"/>
          <c:showBubbleSize val="0"/>
        </c:dLbls>
        <c:gapWidth val="79"/>
        <c:overlap val="-27"/>
        <c:axId val="1656447440"/>
        <c:axId val="1656454640"/>
      </c:barChart>
      <c:catAx>
        <c:axId val="165644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656454640"/>
        <c:crosses val="autoZero"/>
        <c:auto val="1"/>
        <c:lblAlgn val="ctr"/>
        <c:lblOffset val="100"/>
        <c:noMultiLvlLbl val="0"/>
      </c:catAx>
      <c:valAx>
        <c:axId val="1656454640"/>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6564474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E_2D6C32EF.xml><?xml version="1.0" encoding="utf-8"?>
<p188:cmLst xmlns:a="http://schemas.openxmlformats.org/drawingml/2006/main" xmlns:r="http://schemas.openxmlformats.org/officeDocument/2006/relationships" xmlns:p188="http://schemas.microsoft.com/office/powerpoint/2018/8/main">
  <p188:cm id="{2EBE7EB7-3BD2-4625-B29F-2B1641948AAD}" authorId="{3BE9C3F3-3D48-9559-864E-8B93AA3EF82B}" status="resolved" created="2026-05-06T08:40:48.594" startDate="2026-05-06T08:40:48.594" dueDate="2026-05-06T08:40:48.594" assignedTo="{5F80E5E2-C10F-BC73-91E6-379760EE0226}" complete="100000" title="@Kim Overy @Mark Batho do we have the referall source in PBI">
    <pc:sldMkLst xmlns:pc="http://schemas.microsoft.com/office/powerpoint/2013/main/command">
      <pc:docMk/>
      <pc:sldMk cId="762065647" sldId="270"/>
    </pc:sldMkLst>
    <p188:replyLst>
      <p188:reply id="{D865B0B0-B6B3-448C-A775-253CFED55384}" authorId="{3BE9C3F3-3D48-9559-864E-8B93AA3EF82B}" created="2026-05-06T08:40:58.844">
        <p188:txBody>
          <a:bodyPr/>
          <a:lstStyle/>
          <a:p>
            <a:r>
              <a:rPr lang="en-US"/>
              <a:t>In not remove it</a:t>
            </a:r>
          </a:p>
        </p188:txBody>
      </p188:reply>
    </p188:replyLst>
    <p188:txBody>
      <a:bodyPr/>
      <a:lstStyle/>
      <a:p>
        <a:r>
          <a:rPr lang="en-US"/>
          <a:t>[@Kim Overy] [@Mark Batho]  do we have the referall source in PBI</a:t>
        </a:r>
      </a:p>
    </p188:txBody>
    <p188:extLst>
      <p:ext xmlns:p="http://schemas.openxmlformats.org/presentationml/2006/main" uri="{5BB2D875-25FF-4072-B9AC-8F64D62656EB}">
        <p228:taskDetails xmlns:p228="http://schemas.microsoft.com/office/powerpoint/2022/08/main">
          <p228:history>
            <p228:event time="2026-05-06T08:40:48.594" id="{F3FA472E-0EC4-4919-8BA8-70AF175F0A71}">
              <p228:atrbtn authorId="{3BE9C3F3-3D48-9559-864E-8B93AA3EF82B}"/>
              <p228:anchr>
                <p228:comment id="{2EBE7EB7-3BD2-4625-B29F-2B1641948AAD}"/>
              </p228:anchr>
              <p228:add/>
            </p228:event>
            <p228:event time="2026-05-06T08:40:48.594" id="{281AD036-2A12-4141-93B4-C01EA3ABCCD5}">
              <p228:atrbtn authorId="{3BE9C3F3-3D48-9559-864E-8B93AA3EF82B}"/>
              <p228:anchr>
                <p228:comment id="{2EBE7EB7-3BD2-4625-B29F-2B1641948AAD}"/>
              </p228:anchr>
              <p228:asgn authorId="{5F80E5E2-C10F-BC73-91E6-379760EE0226}"/>
            </p228:event>
            <p228:event time="2026-05-06T08:40:48.594" id="{E105C83F-6A01-4437-9D0F-35FBBDFDE722}">
              <p228:atrbtn authorId="{3BE9C3F3-3D48-9559-864E-8B93AA3EF82B}"/>
              <p228:anchr>
                <p228:comment id="{2EBE7EB7-3BD2-4625-B29F-2B1641948AAD}"/>
              </p228:anchr>
              <p228:title val="@Kim Overy @Mark Batho do we have the referall source in PBI"/>
            </p228:event>
            <p228:event time="2026-05-06T08:40:48.594" id="{C898C00D-51CF-4944-AFC0-231B97BF6798}">
              <p228:atrbtn authorId="{3BE9C3F3-3D48-9559-864E-8B93AA3EF82B}"/>
              <p228:anchr>
                <p228:comment id="{2EBE7EB7-3BD2-4625-B29F-2B1641948AAD}"/>
              </p228:anchr>
              <p228:date stDt="2026-05-06T08:40:48.594" endDt="2026-05-06T08:40:48.594"/>
            </p228:event>
            <p228:event time="2026-05-11T10:49:19.562" id="{99CC701F-9249-4CBB-A2EC-1A9172DD9892}">
              <p228:atrbtn authorId="{5F80E5E2-C10F-BC73-91E6-379760EE0226}"/>
              <p228:anchr>
                <p228:comment id="{00000000-0000-0000-0000-000000000000}"/>
              </p228:anchr>
              <p228:pcntCmplt val="100000"/>
            </p228:event>
          </p228:history>
        </p228:taskDetails>
      </p:ext>
    </p188:extLst>
  </p188:cm>
</p188:cmLst>
</file>

<file path=ppt/comments/modernComment_10F_87A4A049.xml><?xml version="1.0" encoding="utf-8"?>
<p188:cmLst xmlns:a="http://schemas.openxmlformats.org/drawingml/2006/main" xmlns:r="http://schemas.openxmlformats.org/officeDocument/2006/relationships" xmlns:p188="http://schemas.microsoft.com/office/powerpoint/2018/8/main">
  <p188:cm id="{46C941D5-C98D-44DA-BF4C-42FA7A3E336B}" authorId="{C11B1231-F3E0-397F-773B-E21EC53C2623}" status="resolved" created="2026-06-05T08:24:07.916" complete="100000">
    <ac:deMkLst xmlns:ac="http://schemas.microsoft.com/office/drawing/2013/main/command">
      <pc:docMk xmlns:pc="http://schemas.microsoft.com/office/powerpoint/2013/main/command"/>
      <pc:sldMk xmlns:pc="http://schemas.microsoft.com/office/powerpoint/2013/main/command" cId="2275713097" sldId="271"/>
      <ac:spMk id="3" creationId="{28A5FB54-2C14-373A-4B4D-AC613B83640E}"/>
    </ac:deMkLst>
    <p188:txBody>
      <a:bodyPr/>
      <a:lstStyle/>
      <a:p>
        <a:r>
          <a:rPr lang="en-GB"/>
          <a:t>[@Matthew Wallbridge] [@Julie Kelly (Children's Services)] possible mention of placement cost recovery but not operational </a:t>
        </a:r>
      </a:p>
    </p188:txBody>
    <p188:extLst>
      <p:ext xmlns:p="http://schemas.openxmlformats.org/presentationml/2006/main" uri="{57CB4572-C831-44C2-8A1C-0ADB6CCDFE69}">
        <p223:reactions xmlns:p223="http://schemas.microsoft.com/office/powerpoint/2022/03/main">
          <p223:rxn type="👍">
            <p223:instance time="2026-06-05T08:56:01.594" authorId="{93400EA8-ED9A-60CC-159A-063F8455B401}"/>
          </p223:rxn>
        </p223:reactions>
      </p:ext>
    </p188:extLst>
  </p188:cm>
</p188:cmLst>
</file>

<file path=ppt/comments/modernComment_15A_2951283C.xml><?xml version="1.0" encoding="utf-8"?>
<p188:cmLst xmlns:a="http://schemas.openxmlformats.org/drawingml/2006/main" xmlns:r="http://schemas.openxmlformats.org/officeDocument/2006/relationships" xmlns:p188="http://schemas.microsoft.com/office/powerpoint/2018/8/main">
  <p188:cm id="{AE22AE28-10C8-401B-954F-02AE47C59071}" authorId="{C11B1231-F3E0-397F-773B-E21EC53C2623}" status="resolved" created="2026-06-05T08:22:10.683" complete="100000">
    <ac:deMkLst xmlns:ac="http://schemas.microsoft.com/office/drawing/2013/main/command">
      <pc:docMk xmlns:pc="http://schemas.microsoft.com/office/powerpoint/2013/main/command"/>
      <pc:sldMk xmlns:pc="http://schemas.microsoft.com/office/powerpoint/2013/main/command" cId="693184572" sldId="346"/>
      <ac:spMk id="5" creationId="{CD0AF0B1-FF28-F218-8F02-6C1CA4550F6E}"/>
    </ac:deMkLst>
    <p188:txBody>
      <a:bodyPr/>
      <a:lstStyle/>
      <a:p>
        <a:r>
          <a:rPr lang="en-GB"/>
          <a:t>[@Matthew Wallbridge] [@Julie Kelly (Children's Services)] why no mention of inhouse plans</a:t>
        </a:r>
      </a:p>
    </p188:txBody>
    <p188:extLst>
      <p:ext xmlns:p="http://schemas.openxmlformats.org/presentationml/2006/main" uri="{57CB4572-C831-44C2-8A1C-0ADB6CCDFE69}">
        <p223:reactions xmlns:p223="http://schemas.microsoft.com/office/powerpoint/2022/03/main">
          <p223:rxn type="👍">
            <p223:instance time="2026-06-05T08:52:00.788" authorId="{93400EA8-ED9A-60CC-159A-063F8455B401}"/>
          </p223:rxn>
        </p223:reactions>
      </p:ext>
    </p188:extLst>
  </p188:cm>
</p188:cmLst>
</file>

<file path=ppt/comments/modernComment_169_827ECB6D.xml><?xml version="1.0" encoding="utf-8"?>
<p188:cmLst xmlns:a="http://schemas.openxmlformats.org/drawingml/2006/main" xmlns:r="http://schemas.openxmlformats.org/officeDocument/2006/relationships" xmlns:p188="http://schemas.microsoft.com/office/powerpoint/2018/8/main">
  <p188:cm id="{DD05350D-46E6-4BEE-A14D-CADF633E2894}" authorId="{ABC62AD1-6A0B-7D5E-E27C-2866A8178DFC}" status="resolved" created="2026-06-01T14:03:15.089" startDate="2026-06-02T09:49:05.489" dueDate="2026-06-02T09:49:05.489" assignedTo="{C9AE2FFB-D33B-3EC1-4CF2-9B22ACB324CD}" complete="100000" title="@Emma Gilbertson Thanks, ASC SMT reviewing content and this will be updated.">
    <ac:txMkLst xmlns:ac="http://schemas.microsoft.com/office/drawing/2013/main/command">
      <pc:docMk xmlns:pc="http://schemas.microsoft.com/office/powerpoint/2013/main/command"/>
      <pc:sldMk xmlns:pc="http://schemas.microsoft.com/office/powerpoint/2013/main/command" cId="2189347693" sldId="361"/>
      <ac:spMk id="3" creationId="{A539AB1F-14DA-C2A8-42BB-18D9AF981D31}"/>
      <ac:txMk cp="1262">
        <ac:context len="1265" hash="1835376892"/>
      </ac:txMk>
    </ac:txMkLst>
    <p188:pos x="912518" y="2502370"/>
    <p188:replyLst>
      <p188:reply id="{DCF3069F-BE9D-45E8-B1E9-1D68FB221DF4}" authorId="{287F1C6C-CF1B-7636-ACC8-6C705CBFD4BD}" created="2026-06-02T09:49:05.489">
        <p188:txBody>
          <a:bodyPr/>
          <a:lstStyle/>
          <a:p>
            <a:r>
              <a:rPr lang="en-GB"/>
              <a:t>[@Emma Gilbertson] Thanks, ASC SMT reviewing content and this will be updated. </a:t>
            </a:r>
          </a:p>
        </p188:txBody>
      </p188:reply>
    </p188:replyLst>
    <p188:txBody>
      <a:bodyPr/>
      <a:lstStyle/>
      <a:p>
        <a:r>
          <a:rPr lang="en-US"/>
          <a:t>Not a sentence - This demonstrates overall a </a:t>
        </a:r>
      </a:p>
    </p188:txBody>
    <p188:extLst>
      <p:ext xmlns:p="http://schemas.openxmlformats.org/presentationml/2006/main" uri="{5BB2D875-25FF-4072-B9AC-8F64D62656EB}">
        <p228:taskDetails xmlns:p228="http://schemas.microsoft.com/office/powerpoint/2022/08/main">
          <p228:history>
            <p228:event time="2026-06-02T09:49:05.489" id="{CAFDE891-36A8-4967-9DCC-4C1E69B93B61}">
              <p228:atrbtn authorId="{287F1C6C-CF1B-7636-ACC8-6C705CBFD4BD}"/>
              <p228:anchr>
                <p228:comment id="{DCF3069F-BE9D-45E8-B1E9-1D68FB221DF4}"/>
              </p228:anchr>
              <p228:add/>
            </p228:event>
            <p228:event time="2026-06-02T09:49:05.489" id="{0BBD6C80-621E-4A97-8C2D-3388B33F0581}">
              <p228:atrbtn authorId="{287F1C6C-CF1B-7636-ACC8-6C705CBFD4BD}"/>
              <p228:anchr>
                <p228:comment id="{DCF3069F-BE9D-45E8-B1E9-1D68FB221DF4}"/>
              </p228:anchr>
              <p228:asgn authorId="{C9AE2FFB-D33B-3EC1-4CF2-9B22ACB324CD}"/>
            </p228:event>
            <p228:event time="2026-06-02T09:49:05.489" id="{459B1963-BA08-4AC9-8BBC-6104EF6290B2}">
              <p228:atrbtn authorId="{287F1C6C-CF1B-7636-ACC8-6C705CBFD4BD}"/>
              <p228:anchr>
                <p228:comment id="{DCF3069F-BE9D-45E8-B1E9-1D68FB221DF4}"/>
              </p228:anchr>
              <p228:date stDt="2026-06-02T09:49:05.489" endDt="2026-06-02T09:49:05.489"/>
            </p228:event>
            <p228:event time="2026-06-02T09:49:05.489" id="{3428A68B-6D2D-45DC-A482-D8ADAA923F16}">
              <p228:atrbtn authorId="{287F1C6C-CF1B-7636-ACC8-6C705CBFD4BD}"/>
              <p228:anchr>
                <p228:comment id="{DCF3069F-BE9D-45E8-B1E9-1D68FB221DF4}"/>
              </p228:anchr>
              <p228:title val="@Emma Gilbertson Thanks, ASC SMT reviewing content and this will be updated."/>
            </p228:event>
            <p228:event time="2026-06-02T12:38:46.013" id="{44564EAF-158E-4369-9E6A-C27388506D54}">
              <p228:atrbtn authorId="{287F1C6C-CF1B-7636-ACC8-6C705CBFD4BD}"/>
              <p228:anchr>
                <p228:comment id="{00000000-0000-0000-0000-000000000000}"/>
              </p228:anchr>
              <p228:pcntCmplt val="100000"/>
            </p228:event>
          </p228:history>
        </p228:taskDetails>
      </p:ext>
    </p188:extLst>
  </p188:cm>
</p188:cmLst>
</file>

<file path=ppt/comments/modernComment_16C_DDCD9038.xml><?xml version="1.0" encoding="utf-8"?>
<p188:cmLst xmlns:a="http://schemas.openxmlformats.org/drawingml/2006/main" xmlns:r="http://schemas.openxmlformats.org/officeDocument/2006/relationships" xmlns:p188="http://schemas.microsoft.com/office/powerpoint/2018/8/main">
  <p188:cm id="{BC1DE19C-2467-425C-9640-53B67671623A}" authorId="{5F80E5E2-C10F-BC73-91E6-379760EE0226}" status="resolved" created="2026-05-01T08:58:00.569" startDate="2026-05-19T20:50:29.773" dueDate="2026-05-19T20:50:29.773" assignedTo="{5F80E5E2-C10F-BC73-91E6-379760EE0226}" complete="100000" title="@Kim Overy @Mark Batho Have we had this yet?">
    <pc:sldMkLst xmlns:pc="http://schemas.microsoft.com/office/powerpoint/2013/main/command">
      <pc:docMk/>
      <pc:sldMk cId="3721236536" sldId="364"/>
    </pc:sldMkLst>
    <p188:replyLst>
      <p188:reply id="{DBF4A49D-B286-46E0-A9CB-CBD01F5EAC20}" authorId="{0F4D4015-4F7C-6C95-8004-4EB985EC67CD}" created="2026-05-19T20:50:29.773">
        <p188:txBody>
          <a:bodyPr/>
          <a:lstStyle/>
          <a:p>
            <a:r>
              <a:rPr lang="en-GB"/>
              <a:t>[@Kim Overy] [@Mark Batho]  Have we had this yet?</a:t>
            </a:r>
          </a:p>
        </p188:txBody>
      </p188:reply>
      <p188:reply id="{2A09435D-1D33-4B1C-B61A-5273E950854E}" authorId="{5F80E5E2-C10F-BC73-91E6-379760EE0226}" created="2026-05-20T09:49:38.760">
        <p188:txBody>
          <a:bodyPr/>
          <a:lstStyle/>
          <a:p>
            <a:r>
              <a:rPr lang="en-GB"/>
              <a:t>No update as yet; was updated 19/5 last year so due soon</a:t>
            </a:r>
          </a:p>
        </p188:txBody>
      </p188:reply>
    </p188:replyLst>
    <p188:txBody>
      <a:bodyPr/>
      <a:lstStyle/>
      <a:p>
        <a:r>
          <a:rPr lang="en-GB"/>
          <a:t>2024 still the latest data
</a:t>
        </a:r>
      </a:p>
    </p188:txBody>
    <p188:extLst>
      <p:ext xmlns:p="http://schemas.openxmlformats.org/presentationml/2006/main" uri="{5BB2D875-25FF-4072-B9AC-8F64D62656EB}">
        <p228:taskDetails xmlns:p228="http://schemas.microsoft.com/office/powerpoint/2022/08/main">
          <p228:history>
            <p228:event time="2026-05-19T20:50:29.808" id="{CD5C83F9-7AEB-434E-A96E-D27B38D97A71}">
              <p228:atrbtn authorId="{0F4D4015-4F7C-6C95-8004-4EB985EC67CD}"/>
              <p228:anchr>
                <p228:comment id="{DBF4A49D-B286-46E0-A9CB-CBD01F5EAC20}"/>
              </p228:anchr>
              <p228:add/>
            </p228:event>
            <p228:event time="2026-05-19T20:50:29.808" id="{C5EC0D9D-0B77-414A-BACF-C57E1245986B}">
              <p228:atrbtn authorId="{0F4D4015-4F7C-6C95-8004-4EB985EC67CD}"/>
              <p228:anchr>
                <p228:comment id="{DBF4A49D-B286-46E0-A9CB-CBD01F5EAC20}"/>
              </p228:anchr>
              <p228:asgn authorId="{5F80E5E2-C10F-BC73-91E6-379760EE0226}"/>
            </p228:event>
            <p228:event time="2026-05-19T20:50:29.808" id="{F2EA8D85-8254-4930-8BDA-C81E219EA563}">
              <p228:atrbtn authorId="{0F4D4015-4F7C-6C95-8004-4EB985EC67CD}"/>
              <p228:anchr>
                <p228:comment id="{DBF4A49D-B286-46E0-A9CB-CBD01F5EAC20}"/>
              </p228:anchr>
              <p228:date stDt="2026-05-19T20:50:29.773" endDt="2026-05-19T20:50:29.773"/>
            </p228:event>
            <p228:event time="2026-05-19T20:50:29.808" id="{7D6ADE14-F088-44FA-B5A2-1840593BEF96}">
              <p228:atrbtn authorId="{0F4D4015-4F7C-6C95-8004-4EB985EC67CD}"/>
              <p228:anchr>
                <p228:comment id="{DBF4A49D-B286-46E0-A9CB-CBD01F5EAC20}"/>
              </p228:anchr>
              <p228:title val="@Kim Overy @Mark Batho Have we had this yet?"/>
            </p228:event>
            <p228:event time="2026-05-28T09:02:07.146" id="{D858F6D6-8F05-411C-852F-C7F7D5E6621C}">
              <p228:atrbtn authorId="{5F80E5E2-C10F-BC73-91E6-379760EE0226}"/>
              <p228:anchr>
                <p228:comment id="{00000000-0000-0000-0000-000000000000}"/>
              </p228:anchr>
              <p228:pcntCmplt val="100000"/>
            </p228:event>
          </p228:history>
        </p228:taskDetails>
      </p:ext>
    </p188:extLst>
  </p188:cm>
</p188:cmLst>
</file>

<file path=ppt/comments/modernComment_179_CDC9FCC7.xml><?xml version="1.0" encoding="utf-8"?>
<p188:cmLst xmlns:a="http://schemas.openxmlformats.org/drawingml/2006/main" xmlns:r="http://schemas.openxmlformats.org/officeDocument/2006/relationships" xmlns:p188="http://schemas.microsoft.com/office/powerpoint/2018/8/main">
  <p188:cm id="{E39F39FF-4D00-4252-B1F1-2F9112FDA8AA}" authorId="{5F80E5E2-C10F-BC73-91E6-379760EE0226}" status="resolved" created="2026-04-27T14:45:48.150" complete="100000">
    <pc:sldMkLst xmlns:pc="http://schemas.microsoft.com/office/powerpoint/2013/main/command">
      <pc:docMk/>
      <pc:sldMk cId="3452566727" sldId="377"/>
    </pc:sldMkLst>
    <p188:txBody>
      <a:bodyPr/>
      <a:lstStyle/>
      <a:p>
        <a:r>
          <a:rPr lang="en-GB"/>
          <a:t>2023/24 is still the latest data</a:t>
        </a:r>
      </a:p>
    </p188:txBody>
  </p188:cm>
  <p188:cm id="{F32A2281-B8C6-4B32-946B-D53B937D763E}" authorId="{0F4D4015-4F7C-6C95-8004-4EB985EC67CD}" status="resolved" created="2026-05-19T20:54:36.089" startDate="2026-05-19T20:54:36.089" dueDate="2026-05-19T20:54:36.089" assignedTo="{5F80E5E2-C10F-BC73-91E6-379760EE0226}" complete="100000" title="@Kim Overy when is the new one out as we got called out last year as it was old then? If we want to use it can we flag it as when the update is in the wording ">
    <pc:sldMkLst xmlns:pc="http://schemas.microsoft.com/office/powerpoint/2013/main/command">
      <pc:docMk/>
      <pc:sldMk cId="3452566727" sldId="377"/>
    </pc:sldMkLst>
    <p188:replyLst>
      <p188:reply id="{D30CAE6F-202C-4725-812E-6D563C157E91}" authorId="{0F4D4015-4F7C-6C95-8004-4EB985EC67CD}" created="2026-05-19T20:55:17.105">
        <p188:txBody>
          <a:bodyPr/>
          <a:lstStyle/>
          <a:p>
            <a:r>
              <a:rPr lang="en-GB"/>
              <a:t>And same with the next slide</a:t>
            </a:r>
          </a:p>
        </p188:txBody>
      </p188:reply>
      <p188:reply id="{777A2924-87AF-42B9-9C81-86298475756A}" authorId="{5F80E5E2-C10F-BC73-91E6-379760EE0226}" created="2026-05-20T07:18:36.051">
        <p188:txBody>
          <a:bodyPr/>
          <a:lstStyle/>
          <a:p>
            <a:r>
              <a:rPr lang="en-GB"/>
              <a:t>It is the latest, 2023/24 was used last year</a:t>
            </a:r>
          </a:p>
        </p188:txBody>
      </p188:reply>
    </p188:replyLst>
    <p188:txBody>
      <a:bodyPr/>
      <a:lstStyle/>
      <a:p>
        <a:r>
          <a:rPr lang="en-GB"/>
          <a:t>[@Kim Overy] when is the new one out as we got called out last year as it was old then? If we want to use it can we flag it as when the update is in the wording
</a:t>
        </a:r>
      </a:p>
    </p188:txBody>
    <p188:extLst>
      <p:ext xmlns:p="http://schemas.openxmlformats.org/presentationml/2006/main" uri="{5BB2D875-25FF-4072-B9AC-8F64D62656EB}">
        <p228:taskDetails xmlns:p228="http://schemas.microsoft.com/office/powerpoint/2022/08/main">
          <p228:history>
            <p228:event time="2026-05-19T20:54:36.089" id="{661CD164-4B81-4802-A44A-B14D4940DB30}">
              <p228:atrbtn authorId="{0F4D4015-4F7C-6C95-8004-4EB985EC67CD}"/>
              <p228:anchr>
                <p228:comment id="{F32A2281-B8C6-4B32-946B-D53B937D763E}"/>
              </p228:anchr>
              <p228:add/>
            </p228:event>
            <p228:event time="2026-05-19T20:54:36.089" id="{6699DA72-F870-4EE3-8ABF-81303E3141C9}">
              <p228:atrbtn authorId="{0F4D4015-4F7C-6C95-8004-4EB985EC67CD}"/>
              <p228:anchr>
                <p228:comment id="{F32A2281-B8C6-4B32-946B-D53B937D763E}"/>
              </p228:anchr>
              <p228:asgn authorId="{5F80E5E2-C10F-BC73-91E6-379760EE0226}"/>
            </p228:event>
            <p228:event time="2026-05-19T20:54:36.089" id="{E155F227-DA54-4612-B9A2-B45EBA3BED43}">
              <p228:atrbtn authorId="{0F4D4015-4F7C-6C95-8004-4EB985EC67CD}"/>
              <p228:anchr>
                <p228:comment id="{F32A2281-B8C6-4B32-946B-D53B937D763E}"/>
              </p228:anchr>
              <p228:title val="@Kim Overy when is the new one out as we got called out last year as it was old then? If we want to use it can we flag it as when the update is in the wording "/>
            </p228:event>
            <p228:event time="2026-05-19T20:54:36.089" id="{84A4DAFF-0316-43D4-B8C0-5EDB86CD3F1C}">
              <p228:atrbtn authorId="{0F4D4015-4F7C-6C95-8004-4EB985EC67CD}"/>
              <p228:anchr>
                <p228:comment id="{F32A2281-B8C6-4B32-946B-D53B937D763E}"/>
              </p228:anchr>
              <p228:date stDt="2026-05-19T20:54:36.089" endDt="2026-05-19T20:54:36.089"/>
            </p228:event>
            <p228:event time="2026-05-20T07:18:46.427" id="{D0E46D29-64B4-416C-A83B-5119BCFC8D25}">
              <p228:atrbtn authorId="{5F80E5E2-C10F-BC73-91E6-379760EE0226}"/>
              <p228:anchr>
                <p228:comment id="{00000000-0000-0000-0000-000000000000}"/>
              </p228:anchr>
              <p228:pcntCmplt val="100000"/>
            </p228:event>
          </p228:history>
        </p228:taskDetails>
      </p:ext>
    </p188:extLst>
  </p188:cm>
</p188:cmLst>
</file>

<file path=ppt/comments/modernComment_185_74DCB5CB.xml><?xml version="1.0" encoding="utf-8"?>
<p188:cmLst xmlns:a="http://schemas.openxmlformats.org/drawingml/2006/main" xmlns:r="http://schemas.openxmlformats.org/officeDocument/2006/relationships" xmlns:p188="http://schemas.microsoft.com/office/powerpoint/2018/8/main">
  <p188:cm id="{D7046F15-DB45-473C-B0F5-02F2E9EAC764}" authorId="{5F80E5E2-C10F-BC73-91E6-379760EE0226}" status="resolved" created="2026-04-17T08:07:16.548" complete="100000">
    <pc:sldMkLst xmlns:pc="http://schemas.microsoft.com/office/powerpoint/2013/main/command">
      <pc:docMk/>
      <pc:sldMk cId="1960621515" sldId="389"/>
    </pc:sldMkLst>
    <p188:txBody>
      <a:bodyPr/>
      <a:lstStyle/>
      <a:p>
        <a:r>
          <a:rPr lang="en-GB"/>
          <a:t>LOF metric:
- Workforce turnover: Proportion of staff in the formal care workforce leaving their role in the past 12 months
</a:t>
        </a:r>
      </a:p>
    </p188:txBody>
  </p188:cm>
  <p188:cm id="{F66E5B51-0CCF-44F4-BDA0-4F286A495537}" authorId="{5F80E5E2-C10F-BC73-91E6-379760EE0226}" status="resolved" created="2026-04-27T14:49:05.957" complete="100000">
    <ac:deMkLst xmlns:ac="http://schemas.microsoft.com/office/drawing/2013/main/command">
      <pc:docMk xmlns:pc="http://schemas.microsoft.com/office/powerpoint/2013/main/command"/>
      <pc:sldMk xmlns:pc="http://schemas.microsoft.com/office/powerpoint/2013/main/command" cId="1960621515" sldId="389"/>
      <ac:picMk id="6" creationId="{D8E15299-E2E5-F8DF-427E-216A617B3F31}"/>
    </ac:deMkLst>
    <p188:txBody>
      <a:bodyPr/>
      <a:lstStyle/>
      <a:p>
        <a:r>
          <a:rPr lang="en-GB"/>
          <a:t>New measure, no trend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DDC0E-424D-4947-9BB6-3D5F3537A542}" type="datetimeFigureOut">
              <a:rPr lang="en-GB" smtClean="0"/>
              <a:t>23/07/2026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1CD3D-590C-427A-B3DA-352B41F08988}" type="slidenum">
              <a:rPr lang="en-GB" smtClean="0"/>
              <a:t>‹#›</a:t>
            </a:fld>
            <a:endParaRPr lang="en-GB"/>
          </a:p>
        </p:txBody>
      </p:sp>
    </p:spTree>
    <p:extLst>
      <p:ext uri="{BB962C8B-B14F-4D97-AF65-F5344CB8AC3E}">
        <p14:creationId xmlns:p14="http://schemas.microsoft.com/office/powerpoint/2010/main" val="98513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01CD3D-590C-427A-B3DA-352B41F08988}" type="slidenum">
              <a:rPr lang="en-GB" smtClean="0"/>
              <a:t>6</a:t>
            </a:fld>
            <a:endParaRPr lang="en-GB"/>
          </a:p>
        </p:txBody>
      </p:sp>
    </p:spTree>
    <p:extLst>
      <p:ext uri="{BB962C8B-B14F-4D97-AF65-F5344CB8AC3E}">
        <p14:creationId xmlns:p14="http://schemas.microsoft.com/office/powerpoint/2010/main" val="553939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903F5-BFC1-D67A-697F-4E0A9D5978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390ACE-1431-E012-795C-7107C60F7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1FF991-B2D0-ECA4-36DF-C98ECE1930C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C95F16-55C2-633A-6706-497E8D1DD43B}"/>
              </a:ext>
            </a:extLst>
          </p:cNvPr>
          <p:cNvSpPr>
            <a:spLocks noGrp="1"/>
          </p:cNvSpPr>
          <p:nvPr>
            <p:ph type="sldNum" sz="quarter" idx="5"/>
          </p:nvPr>
        </p:nvSpPr>
        <p:spPr/>
        <p:txBody>
          <a:bodyPr/>
          <a:lstStyle/>
          <a:p>
            <a:fld id="{4801CD3D-590C-427A-B3DA-352B41F08988}" type="slidenum">
              <a:rPr lang="en-GB" smtClean="0"/>
              <a:t>25</a:t>
            </a:fld>
            <a:endParaRPr lang="en-GB"/>
          </a:p>
        </p:txBody>
      </p:sp>
    </p:spTree>
    <p:extLst>
      <p:ext uri="{BB962C8B-B14F-4D97-AF65-F5344CB8AC3E}">
        <p14:creationId xmlns:p14="http://schemas.microsoft.com/office/powerpoint/2010/main" val="288734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EC9B8-8A57-8312-6869-776CCB9E93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1FC543-A8F7-3A78-4671-06DB16E1D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E8F03-C82F-B366-EDF9-C8F7079F8FC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8A47F1D-1956-2013-9E6B-AB67EF35A4B5}"/>
              </a:ext>
            </a:extLst>
          </p:cNvPr>
          <p:cNvSpPr>
            <a:spLocks noGrp="1"/>
          </p:cNvSpPr>
          <p:nvPr>
            <p:ph type="sldNum" sz="quarter" idx="5"/>
          </p:nvPr>
        </p:nvSpPr>
        <p:spPr/>
        <p:txBody>
          <a:bodyPr/>
          <a:lstStyle/>
          <a:p>
            <a:fld id="{4801CD3D-590C-427A-B3DA-352B41F08988}" type="slidenum">
              <a:rPr lang="en-GB" smtClean="0"/>
              <a:t>26</a:t>
            </a:fld>
            <a:endParaRPr lang="en-GB"/>
          </a:p>
        </p:txBody>
      </p:sp>
    </p:spTree>
    <p:extLst>
      <p:ext uri="{BB962C8B-B14F-4D97-AF65-F5344CB8AC3E}">
        <p14:creationId xmlns:p14="http://schemas.microsoft.com/office/powerpoint/2010/main" val="3887856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0D8A3-112E-67BE-39DD-3C6644D339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CE5D8-0E5A-2F5F-7117-137C3DF88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FEB20-AF5A-6930-3864-72CD98EEE3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C6FC33-8184-631E-9E47-C8B2AFCADCD2}"/>
              </a:ext>
            </a:extLst>
          </p:cNvPr>
          <p:cNvSpPr>
            <a:spLocks noGrp="1"/>
          </p:cNvSpPr>
          <p:nvPr>
            <p:ph type="sldNum" sz="quarter" idx="5"/>
          </p:nvPr>
        </p:nvSpPr>
        <p:spPr/>
        <p:txBody>
          <a:bodyPr/>
          <a:lstStyle/>
          <a:p>
            <a:fld id="{4801CD3D-590C-427A-B3DA-352B41F08988}" type="slidenum">
              <a:rPr lang="en-GB" smtClean="0"/>
              <a:t>32</a:t>
            </a:fld>
            <a:endParaRPr lang="en-GB"/>
          </a:p>
        </p:txBody>
      </p:sp>
    </p:spTree>
    <p:extLst>
      <p:ext uri="{BB962C8B-B14F-4D97-AF65-F5344CB8AC3E}">
        <p14:creationId xmlns:p14="http://schemas.microsoft.com/office/powerpoint/2010/main" val="3375352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382E2-26DE-DB52-A0EF-CCE21F5EA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16830-5757-8B80-88CC-6E29BD54B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CB4110-7A96-7C63-062A-EBF290D70F8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A95EAA-B991-6A3E-C4DD-E3177E1B4CC7}"/>
              </a:ext>
            </a:extLst>
          </p:cNvPr>
          <p:cNvSpPr>
            <a:spLocks noGrp="1"/>
          </p:cNvSpPr>
          <p:nvPr>
            <p:ph type="sldNum" sz="quarter" idx="5"/>
          </p:nvPr>
        </p:nvSpPr>
        <p:spPr/>
        <p:txBody>
          <a:bodyPr/>
          <a:lstStyle/>
          <a:p>
            <a:fld id="{4801CD3D-590C-427A-B3DA-352B41F08988}" type="slidenum">
              <a:rPr lang="en-GB" smtClean="0"/>
              <a:t>33</a:t>
            </a:fld>
            <a:endParaRPr lang="en-GB"/>
          </a:p>
        </p:txBody>
      </p:sp>
    </p:spTree>
    <p:extLst>
      <p:ext uri="{BB962C8B-B14F-4D97-AF65-F5344CB8AC3E}">
        <p14:creationId xmlns:p14="http://schemas.microsoft.com/office/powerpoint/2010/main" val="421979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A3A1D-ACF2-090B-AE42-CAA00931E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DB53-09C2-1DF4-7653-EFC02A494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1B6E8-0EB0-CFFB-8066-6B5159BDA5C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24FCC19-7E9B-9ECE-01A0-F072B69538F2}"/>
              </a:ext>
            </a:extLst>
          </p:cNvPr>
          <p:cNvSpPr>
            <a:spLocks noGrp="1"/>
          </p:cNvSpPr>
          <p:nvPr>
            <p:ph type="sldNum" sz="quarter" idx="5"/>
          </p:nvPr>
        </p:nvSpPr>
        <p:spPr/>
        <p:txBody>
          <a:bodyPr/>
          <a:lstStyle/>
          <a:p>
            <a:fld id="{4801CD3D-590C-427A-B3DA-352B41F08988}" type="slidenum">
              <a:rPr lang="en-GB" smtClean="0"/>
              <a:t>34</a:t>
            </a:fld>
            <a:endParaRPr lang="en-GB"/>
          </a:p>
        </p:txBody>
      </p:sp>
    </p:spTree>
    <p:extLst>
      <p:ext uri="{BB962C8B-B14F-4D97-AF65-F5344CB8AC3E}">
        <p14:creationId xmlns:p14="http://schemas.microsoft.com/office/powerpoint/2010/main" val="2497242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97729-60A4-5F96-5FF5-7BAEA7C1C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899AB-DFCD-249B-E271-DDE9441267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750F7-2DA7-47BE-A50B-A84DACC877A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C6EDEA-6032-C2D5-AC63-CE6F17DC592A}"/>
              </a:ext>
            </a:extLst>
          </p:cNvPr>
          <p:cNvSpPr>
            <a:spLocks noGrp="1"/>
          </p:cNvSpPr>
          <p:nvPr>
            <p:ph type="sldNum" sz="quarter" idx="5"/>
          </p:nvPr>
        </p:nvSpPr>
        <p:spPr/>
        <p:txBody>
          <a:bodyPr/>
          <a:lstStyle/>
          <a:p>
            <a:fld id="{4801CD3D-590C-427A-B3DA-352B41F08988}" type="slidenum">
              <a:rPr lang="en-GB" smtClean="0"/>
              <a:t>35</a:t>
            </a:fld>
            <a:endParaRPr lang="en-GB"/>
          </a:p>
        </p:txBody>
      </p:sp>
    </p:spTree>
    <p:extLst>
      <p:ext uri="{BB962C8B-B14F-4D97-AF65-F5344CB8AC3E}">
        <p14:creationId xmlns:p14="http://schemas.microsoft.com/office/powerpoint/2010/main" val="130074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971C8-D0A3-7D4A-4AA4-FD9250E51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02FD7-4E16-951D-7B75-1D5361E6D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B26AD4-C7F6-4E93-28CE-5208D129A4D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725897-655A-16B6-3743-69E3468A151C}"/>
              </a:ext>
            </a:extLst>
          </p:cNvPr>
          <p:cNvSpPr>
            <a:spLocks noGrp="1"/>
          </p:cNvSpPr>
          <p:nvPr>
            <p:ph type="sldNum" sz="quarter" idx="5"/>
          </p:nvPr>
        </p:nvSpPr>
        <p:spPr/>
        <p:txBody>
          <a:bodyPr/>
          <a:lstStyle/>
          <a:p>
            <a:fld id="{4801CD3D-590C-427A-B3DA-352B41F08988}" type="slidenum">
              <a:rPr lang="en-GB" smtClean="0"/>
              <a:t>36</a:t>
            </a:fld>
            <a:endParaRPr lang="en-GB"/>
          </a:p>
        </p:txBody>
      </p:sp>
    </p:spTree>
    <p:extLst>
      <p:ext uri="{BB962C8B-B14F-4D97-AF65-F5344CB8AC3E}">
        <p14:creationId xmlns:p14="http://schemas.microsoft.com/office/powerpoint/2010/main" val="1829330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2A74-A12A-4823-CE19-526AB583C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81BB43-9563-8713-CDA1-2B134D3FDF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18BDD9-278E-4D97-E047-736AB9E3A22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0BBBCEB-9F2C-B1E9-1A56-8EA51A0D98CB}"/>
              </a:ext>
            </a:extLst>
          </p:cNvPr>
          <p:cNvSpPr>
            <a:spLocks noGrp="1"/>
          </p:cNvSpPr>
          <p:nvPr>
            <p:ph type="sldNum" sz="quarter" idx="5"/>
          </p:nvPr>
        </p:nvSpPr>
        <p:spPr/>
        <p:txBody>
          <a:bodyPr/>
          <a:lstStyle/>
          <a:p>
            <a:fld id="{4801CD3D-590C-427A-B3DA-352B41F08988}" type="slidenum">
              <a:rPr lang="en-GB" smtClean="0"/>
              <a:t>37</a:t>
            </a:fld>
            <a:endParaRPr lang="en-GB"/>
          </a:p>
        </p:txBody>
      </p:sp>
    </p:spTree>
    <p:extLst>
      <p:ext uri="{BB962C8B-B14F-4D97-AF65-F5344CB8AC3E}">
        <p14:creationId xmlns:p14="http://schemas.microsoft.com/office/powerpoint/2010/main" val="1902778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9B752-BDF6-6DA6-CCDE-F1D69C9A5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840FA6-9926-2651-9C6C-20120987D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120B77-2B17-6553-2B2A-055F897912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F899A2A-412F-BCEF-C737-DEA1021FE617}"/>
              </a:ext>
            </a:extLst>
          </p:cNvPr>
          <p:cNvSpPr>
            <a:spLocks noGrp="1"/>
          </p:cNvSpPr>
          <p:nvPr>
            <p:ph type="sldNum" sz="quarter" idx="5"/>
          </p:nvPr>
        </p:nvSpPr>
        <p:spPr/>
        <p:txBody>
          <a:bodyPr/>
          <a:lstStyle/>
          <a:p>
            <a:fld id="{4801CD3D-590C-427A-B3DA-352B41F08988}" type="slidenum">
              <a:rPr lang="en-GB" smtClean="0"/>
              <a:t>38</a:t>
            </a:fld>
            <a:endParaRPr lang="en-GB"/>
          </a:p>
        </p:txBody>
      </p:sp>
    </p:spTree>
    <p:extLst>
      <p:ext uri="{BB962C8B-B14F-4D97-AF65-F5344CB8AC3E}">
        <p14:creationId xmlns:p14="http://schemas.microsoft.com/office/powerpoint/2010/main" val="2408509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F541-DFC0-8333-E4A6-B9F9CFC2A3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87572-0515-74C4-D11A-DBABDF8F0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F01C1-5020-6A16-886A-59A843D29F9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6870F99-F204-6F99-EFE3-E199A6071B5B}"/>
              </a:ext>
            </a:extLst>
          </p:cNvPr>
          <p:cNvSpPr>
            <a:spLocks noGrp="1"/>
          </p:cNvSpPr>
          <p:nvPr>
            <p:ph type="sldNum" sz="quarter" idx="5"/>
          </p:nvPr>
        </p:nvSpPr>
        <p:spPr/>
        <p:txBody>
          <a:bodyPr/>
          <a:lstStyle/>
          <a:p>
            <a:fld id="{4801CD3D-590C-427A-B3DA-352B41F08988}" type="slidenum">
              <a:rPr lang="en-GB" smtClean="0"/>
              <a:t>40</a:t>
            </a:fld>
            <a:endParaRPr lang="en-GB"/>
          </a:p>
        </p:txBody>
      </p:sp>
    </p:spTree>
    <p:extLst>
      <p:ext uri="{BB962C8B-B14F-4D97-AF65-F5344CB8AC3E}">
        <p14:creationId xmlns:p14="http://schemas.microsoft.com/office/powerpoint/2010/main" val="769571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64277-F95F-7430-11D2-9CCE2CABC6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0EFC66-F1DA-48E7-DD01-EEEDE96B1C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8DE248-D9DE-3D7B-26F0-52B81AA542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A08A195-E4F6-A1FF-0ED6-30E8CEE73F20}"/>
              </a:ext>
            </a:extLst>
          </p:cNvPr>
          <p:cNvSpPr>
            <a:spLocks noGrp="1"/>
          </p:cNvSpPr>
          <p:nvPr>
            <p:ph type="sldNum" sz="quarter" idx="5"/>
          </p:nvPr>
        </p:nvSpPr>
        <p:spPr/>
        <p:txBody>
          <a:bodyPr/>
          <a:lstStyle/>
          <a:p>
            <a:fld id="{4801CD3D-590C-427A-B3DA-352B41F08988}" type="slidenum">
              <a:rPr lang="en-GB" smtClean="0"/>
              <a:t>8</a:t>
            </a:fld>
            <a:endParaRPr lang="en-GB"/>
          </a:p>
        </p:txBody>
      </p:sp>
    </p:spTree>
    <p:extLst>
      <p:ext uri="{BB962C8B-B14F-4D97-AF65-F5344CB8AC3E}">
        <p14:creationId xmlns:p14="http://schemas.microsoft.com/office/powerpoint/2010/main" val="4190727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C80B5-1CA0-ACAE-CF5D-615BC011F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A872DE-A63C-8E3C-0EAC-42F92F136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320291-628B-8482-4DFD-B10812EDF01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88B942-8570-BC05-4237-E30BF4373D84}"/>
              </a:ext>
            </a:extLst>
          </p:cNvPr>
          <p:cNvSpPr>
            <a:spLocks noGrp="1"/>
          </p:cNvSpPr>
          <p:nvPr>
            <p:ph type="sldNum" sz="quarter" idx="5"/>
          </p:nvPr>
        </p:nvSpPr>
        <p:spPr/>
        <p:txBody>
          <a:bodyPr/>
          <a:lstStyle/>
          <a:p>
            <a:fld id="{4801CD3D-590C-427A-B3DA-352B41F08988}" type="slidenum">
              <a:rPr lang="en-GB" smtClean="0"/>
              <a:t>41</a:t>
            </a:fld>
            <a:endParaRPr lang="en-GB"/>
          </a:p>
        </p:txBody>
      </p:sp>
    </p:spTree>
    <p:extLst>
      <p:ext uri="{BB962C8B-B14F-4D97-AF65-F5344CB8AC3E}">
        <p14:creationId xmlns:p14="http://schemas.microsoft.com/office/powerpoint/2010/main" val="3819996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F1EBA-F31A-92BC-F975-C2094A095F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C60CC-4BA3-6754-D67E-424ADF4D73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6685C-14EE-69A1-89BE-BB4561AAC9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A7FC41A-08D2-3FFB-35D0-BC3618486CD3}"/>
              </a:ext>
            </a:extLst>
          </p:cNvPr>
          <p:cNvSpPr>
            <a:spLocks noGrp="1"/>
          </p:cNvSpPr>
          <p:nvPr>
            <p:ph type="sldNum" sz="quarter" idx="5"/>
          </p:nvPr>
        </p:nvSpPr>
        <p:spPr/>
        <p:txBody>
          <a:bodyPr/>
          <a:lstStyle/>
          <a:p>
            <a:fld id="{4801CD3D-590C-427A-B3DA-352B41F08988}" type="slidenum">
              <a:rPr lang="en-GB" smtClean="0"/>
              <a:t>56</a:t>
            </a:fld>
            <a:endParaRPr lang="en-GB"/>
          </a:p>
        </p:txBody>
      </p:sp>
    </p:spTree>
    <p:extLst>
      <p:ext uri="{BB962C8B-B14F-4D97-AF65-F5344CB8AC3E}">
        <p14:creationId xmlns:p14="http://schemas.microsoft.com/office/powerpoint/2010/main" val="2034117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2D955-79BB-F312-8EA8-AA8A5FEDC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99F4A-ADB2-95C6-C49B-F7E6FA8E5C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BC39B-4EFF-A3D2-CCD3-71F8B9216C4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EBF4B2-C24B-D030-51BC-668D578C2A35}"/>
              </a:ext>
            </a:extLst>
          </p:cNvPr>
          <p:cNvSpPr>
            <a:spLocks noGrp="1"/>
          </p:cNvSpPr>
          <p:nvPr>
            <p:ph type="sldNum" sz="quarter" idx="5"/>
          </p:nvPr>
        </p:nvSpPr>
        <p:spPr/>
        <p:txBody>
          <a:bodyPr/>
          <a:lstStyle/>
          <a:p>
            <a:fld id="{4801CD3D-590C-427A-B3DA-352B41F08988}" type="slidenum">
              <a:rPr lang="en-GB" smtClean="0"/>
              <a:t>57</a:t>
            </a:fld>
            <a:endParaRPr lang="en-GB"/>
          </a:p>
        </p:txBody>
      </p:sp>
    </p:spTree>
    <p:extLst>
      <p:ext uri="{BB962C8B-B14F-4D97-AF65-F5344CB8AC3E}">
        <p14:creationId xmlns:p14="http://schemas.microsoft.com/office/powerpoint/2010/main" val="147101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4B33-BD5B-B67F-BC9C-69CA1EFD1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BCB73B-BE58-667B-9091-2A12471CB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FE3D6-5AC6-42CE-8C32-FDFDFF27918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2FE20A6-00A2-6D46-0235-2EC2C83EBA3A}"/>
              </a:ext>
            </a:extLst>
          </p:cNvPr>
          <p:cNvSpPr>
            <a:spLocks noGrp="1"/>
          </p:cNvSpPr>
          <p:nvPr>
            <p:ph type="sldNum" sz="quarter" idx="5"/>
          </p:nvPr>
        </p:nvSpPr>
        <p:spPr/>
        <p:txBody>
          <a:bodyPr/>
          <a:lstStyle/>
          <a:p>
            <a:fld id="{4801CD3D-590C-427A-B3DA-352B41F08988}" type="slidenum">
              <a:rPr lang="en-GB" smtClean="0"/>
              <a:t>58</a:t>
            </a:fld>
            <a:endParaRPr lang="en-GB"/>
          </a:p>
        </p:txBody>
      </p:sp>
    </p:spTree>
    <p:extLst>
      <p:ext uri="{BB962C8B-B14F-4D97-AF65-F5344CB8AC3E}">
        <p14:creationId xmlns:p14="http://schemas.microsoft.com/office/powerpoint/2010/main" val="2841623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BE2CE-A8B3-F7CC-C2DE-7AB6D7FC01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C8B18-9FB6-6ECE-1320-E72C4972E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F3B3A6-8D32-6EC3-0FDB-7BE59DA5A8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768F4AB-4056-1AE4-AA8E-4FD0E385EA7E}"/>
              </a:ext>
            </a:extLst>
          </p:cNvPr>
          <p:cNvSpPr>
            <a:spLocks noGrp="1"/>
          </p:cNvSpPr>
          <p:nvPr>
            <p:ph type="sldNum" sz="quarter" idx="5"/>
          </p:nvPr>
        </p:nvSpPr>
        <p:spPr/>
        <p:txBody>
          <a:bodyPr/>
          <a:lstStyle/>
          <a:p>
            <a:fld id="{4801CD3D-590C-427A-B3DA-352B41F08988}" type="slidenum">
              <a:rPr lang="en-GB" smtClean="0"/>
              <a:t>59</a:t>
            </a:fld>
            <a:endParaRPr lang="en-GB"/>
          </a:p>
        </p:txBody>
      </p:sp>
    </p:spTree>
    <p:extLst>
      <p:ext uri="{BB962C8B-B14F-4D97-AF65-F5344CB8AC3E}">
        <p14:creationId xmlns:p14="http://schemas.microsoft.com/office/powerpoint/2010/main" val="4223401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AB0F-8B4D-704F-BF06-5F6F685143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B43F8C-2CCA-77A7-7769-243CA1C51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B1A34-18F4-417D-B558-B38EB8CA27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D1CCE5C-62DE-3F8F-749D-EEEB45C64C29}"/>
              </a:ext>
            </a:extLst>
          </p:cNvPr>
          <p:cNvSpPr>
            <a:spLocks noGrp="1"/>
          </p:cNvSpPr>
          <p:nvPr>
            <p:ph type="sldNum" sz="quarter" idx="5"/>
          </p:nvPr>
        </p:nvSpPr>
        <p:spPr/>
        <p:txBody>
          <a:bodyPr/>
          <a:lstStyle/>
          <a:p>
            <a:fld id="{4801CD3D-590C-427A-B3DA-352B41F08988}" type="slidenum">
              <a:rPr lang="en-GB" smtClean="0"/>
              <a:t>60</a:t>
            </a:fld>
            <a:endParaRPr lang="en-GB"/>
          </a:p>
        </p:txBody>
      </p:sp>
    </p:spTree>
    <p:extLst>
      <p:ext uri="{BB962C8B-B14F-4D97-AF65-F5344CB8AC3E}">
        <p14:creationId xmlns:p14="http://schemas.microsoft.com/office/powerpoint/2010/main" val="2941239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CB88D-B338-67E7-AFB5-6F767819F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377485-6BE7-33A6-FFEB-24EF71E21E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03A37B-689E-B204-4C01-2933DBAD1AF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7C31E4-7451-1C2E-6797-43237B1CE26B}"/>
              </a:ext>
            </a:extLst>
          </p:cNvPr>
          <p:cNvSpPr>
            <a:spLocks noGrp="1"/>
          </p:cNvSpPr>
          <p:nvPr>
            <p:ph type="sldNum" sz="quarter" idx="5"/>
          </p:nvPr>
        </p:nvSpPr>
        <p:spPr/>
        <p:txBody>
          <a:bodyPr/>
          <a:lstStyle/>
          <a:p>
            <a:fld id="{4801CD3D-590C-427A-B3DA-352B41F08988}" type="slidenum">
              <a:rPr lang="en-GB" smtClean="0"/>
              <a:t>61</a:t>
            </a:fld>
            <a:endParaRPr lang="en-GB"/>
          </a:p>
        </p:txBody>
      </p:sp>
    </p:spTree>
    <p:extLst>
      <p:ext uri="{BB962C8B-B14F-4D97-AF65-F5344CB8AC3E}">
        <p14:creationId xmlns:p14="http://schemas.microsoft.com/office/powerpoint/2010/main" val="765599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A2A8-B2DB-9DE4-1272-C1CF9B6C9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4A951-6EE6-2914-96A4-104FF1344F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54743B-A6F6-494F-CA2A-37F2CF714AC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315EA65-C41B-6047-EA75-46EEA6E72B61}"/>
              </a:ext>
            </a:extLst>
          </p:cNvPr>
          <p:cNvSpPr>
            <a:spLocks noGrp="1"/>
          </p:cNvSpPr>
          <p:nvPr>
            <p:ph type="sldNum" sz="quarter" idx="5"/>
          </p:nvPr>
        </p:nvSpPr>
        <p:spPr/>
        <p:txBody>
          <a:bodyPr/>
          <a:lstStyle/>
          <a:p>
            <a:fld id="{4801CD3D-590C-427A-B3DA-352B41F08988}" type="slidenum">
              <a:rPr lang="en-GB" smtClean="0"/>
              <a:t>62</a:t>
            </a:fld>
            <a:endParaRPr lang="en-GB"/>
          </a:p>
        </p:txBody>
      </p:sp>
    </p:spTree>
    <p:extLst>
      <p:ext uri="{BB962C8B-B14F-4D97-AF65-F5344CB8AC3E}">
        <p14:creationId xmlns:p14="http://schemas.microsoft.com/office/powerpoint/2010/main" val="4144831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B18AD-AA51-6982-E573-6F815E3B9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C5F72-E937-51CA-4437-980FC9FB9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01157-0CB6-5BB7-BE89-625A3E6C2B6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3748EC8-6879-BEC2-30EC-C590354BCA62}"/>
              </a:ext>
            </a:extLst>
          </p:cNvPr>
          <p:cNvSpPr>
            <a:spLocks noGrp="1"/>
          </p:cNvSpPr>
          <p:nvPr>
            <p:ph type="sldNum" sz="quarter" idx="5"/>
          </p:nvPr>
        </p:nvSpPr>
        <p:spPr/>
        <p:txBody>
          <a:bodyPr/>
          <a:lstStyle/>
          <a:p>
            <a:fld id="{4801CD3D-590C-427A-B3DA-352B41F08988}" type="slidenum">
              <a:rPr lang="en-GB" smtClean="0"/>
              <a:t>63</a:t>
            </a:fld>
            <a:endParaRPr lang="en-GB"/>
          </a:p>
        </p:txBody>
      </p:sp>
    </p:spTree>
    <p:extLst>
      <p:ext uri="{BB962C8B-B14F-4D97-AF65-F5344CB8AC3E}">
        <p14:creationId xmlns:p14="http://schemas.microsoft.com/office/powerpoint/2010/main" val="2864335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01CD3D-590C-427A-B3DA-352B41F08988}" type="slidenum">
              <a:rPr lang="en-GB" smtClean="0"/>
              <a:t>71</a:t>
            </a:fld>
            <a:endParaRPr lang="en-GB"/>
          </a:p>
        </p:txBody>
      </p:sp>
    </p:spTree>
    <p:extLst>
      <p:ext uri="{BB962C8B-B14F-4D97-AF65-F5344CB8AC3E}">
        <p14:creationId xmlns:p14="http://schemas.microsoft.com/office/powerpoint/2010/main" val="49630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CBF77-A93E-7C8B-A71D-F335860A41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A6582-EBC1-1464-632F-73FB2AA6D9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7551B1-28CF-D10A-A01B-8D31458C65B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C137B4E-F727-4D53-A199-771C27DB8527}"/>
              </a:ext>
            </a:extLst>
          </p:cNvPr>
          <p:cNvSpPr>
            <a:spLocks noGrp="1"/>
          </p:cNvSpPr>
          <p:nvPr>
            <p:ph type="sldNum" sz="quarter" idx="5"/>
          </p:nvPr>
        </p:nvSpPr>
        <p:spPr/>
        <p:txBody>
          <a:bodyPr/>
          <a:lstStyle/>
          <a:p>
            <a:fld id="{4801CD3D-590C-427A-B3DA-352B41F08988}" type="slidenum">
              <a:rPr lang="en-GB" smtClean="0"/>
              <a:t>16</a:t>
            </a:fld>
            <a:endParaRPr lang="en-GB"/>
          </a:p>
        </p:txBody>
      </p:sp>
    </p:spTree>
    <p:extLst>
      <p:ext uri="{BB962C8B-B14F-4D97-AF65-F5344CB8AC3E}">
        <p14:creationId xmlns:p14="http://schemas.microsoft.com/office/powerpoint/2010/main" val="195034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01CD3D-590C-427A-B3DA-352B41F08988}" type="slidenum">
              <a:rPr lang="en-GB" smtClean="0"/>
              <a:t>73</a:t>
            </a:fld>
            <a:endParaRPr lang="en-GB"/>
          </a:p>
        </p:txBody>
      </p:sp>
    </p:spTree>
    <p:extLst>
      <p:ext uri="{BB962C8B-B14F-4D97-AF65-F5344CB8AC3E}">
        <p14:creationId xmlns:p14="http://schemas.microsoft.com/office/powerpoint/2010/main" val="2501776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B8790-F690-BB4A-DB2A-BD4382EA0A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BCF2B-0E8B-2395-1B9D-AD8D9C873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648AA-F271-59B8-15DE-56B31F9537B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E6BA0B9-51E0-EEDB-4C90-E50E115618E3}"/>
              </a:ext>
            </a:extLst>
          </p:cNvPr>
          <p:cNvSpPr>
            <a:spLocks noGrp="1"/>
          </p:cNvSpPr>
          <p:nvPr>
            <p:ph type="sldNum" sz="quarter" idx="5"/>
          </p:nvPr>
        </p:nvSpPr>
        <p:spPr/>
        <p:txBody>
          <a:bodyPr/>
          <a:lstStyle/>
          <a:p>
            <a:fld id="{4801CD3D-590C-427A-B3DA-352B41F08988}" type="slidenum">
              <a:rPr lang="en-GB" smtClean="0"/>
              <a:t>17</a:t>
            </a:fld>
            <a:endParaRPr lang="en-GB"/>
          </a:p>
        </p:txBody>
      </p:sp>
    </p:spTree>
    <p:extLst>
      <p:ext uri="{BB962C8B-B14F-4D97-AF65-F5344CB8AC3E}">
        <p14:creationId xmlns:p14="http://schemas.microsoft.com/office/powerpoint/2010/main" val="193074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2418B-1B77-8BDC-43B5-B51AB1E816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E487F4-BEEA-1209-FA36-D788417343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52B39-1174-998D-C784-CAEED2EA37F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A851A0E-4EB9-C9D3-C8E2-76429D439882}"/>
              </a:ext>
            </a:extLst>
          </p:cNvPr>
          <p:cNvSpPr>
            <a:spLocks noGrp="1"/>
          </p:cNvSpPr>
          <p:nvPr>
            <p:ph type="sldNum" sz="quarter" idx="5"/>
          </p:nvPr>
        </p:nvSpPr>
        <p:spPr/>
        <p:txBody>
          <a:bodyPr/>
          <a:lstStyle/>
          <a:p>
            <a:fld id="{4801CD3D-590C-427A-B3DA-352B41F08988}" type="slidenum">
              <a:rPr lang="en-GB" smtClean="0"/>
              <a:t>18</a:t>
            </a:fld>
            <a:endParaRPr lang="en-GB"/>
          </a:p>
        </p:txBody>
      </p:sp>
    </p:spTree>
    <p:extLst>
      <p:ext uri="{BB962C8B-B14F-4D97-AF65-F5344CB8AC3E}">
        <p14:creationId xmlns:p14="http://schemas.microsoft.com/office/powerpoint/2010/main" val="123029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AA18D-733A-C36E-175A-316783ADD4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D40723-FE43-4A2E-B01C-20B66B421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74EF13-9DBF-15EA-00D9-799734E2AD7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B792A29-D3FE-678B-6A17-3F4987CA4D88}"/>
              </a:ext>
            </a:extLst>
          </p:cNvPr>
          <p:cNvSpPr>
            <a:spLocks noGrp="1"/>
          </p:cNvSpPr>
          <p:nvPr>
            <p:ph type="sldNum" sz="quarter" idx="5"/>
          </p:nvPr>
        </p:nvSpPr>
        <p:spPr/>
        <p:txBody>
          <a:bodyPr/>
          <a:lstStyle/>
          <a:p>
            <a:fld id="{4801CD3D-590C-427A-B3DA-352B41F08988}" type="slidenum">
              <a:rPr lang="en-GB" smtClean="0"/>
              <a:t>19</a:t>
            </a:fld>
            <a:endParaRPr lang="en-GB"/>
          </a:p>
        </p:txBody>
      </p:sp>
    </p:spTree>
    <p:extLst>
      <p:ext uri="{BB962C8B-B14F-4D97-AF65-F5344CB8AC3E}">
        <p14:creationId xmlns:p14="http://schemas.microsoft.com/office/powerpoint/2010/main" val="111840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76763-04E9-3FB3-7884-75C2E4DDC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ED22E-D4F3-1452-A6A5-C6D504D3B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FE0C15-0D34-8F2C-7A92-ADE06E35E07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C1EA498-4B24-842E-2B0D-4CAC84590842}"/>
              </a:ext>
            </a:extLst>
          </p:cNvPr>
          <p:cNvSpPr>
            <a:spLocks noGrp="1"/>
          </p:cNvSpPr>
          <p:nvPr>
            <p:ph type="sldNum" sz="quarter" idx="5"/>
          </p:nvPr>
        </p:nvSpPr>
        <p:spPr/>
        <p:txBody>
          <a:bodyPr/>
          <a:lstStyle/>
          <a:p>
            <a:fld id="{4801CD3D-590C-427A-B3DA-352B41F08988}" type="slidenum">
              <a:rPr lang="en-GB" smtClean="0"/>
              <a:t>20</a:t>
            </a:fld>
            <a:endParaRPr lang="en-GB"/>
          </a:p>
        </p:txBody>
      </p:sp>
    </p:spTree>
    <p:extLst>
      <p:ext uri="{BB962C8B-B14F-4D97-AF65-F5344CB8AC3E}">
        <p14:creationId xmlns:p14="http://schemas.microsoft.com/office/powerpoint/2010/main" val="220803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4EFB0-5E36-DDDF-24AD-AE1B1C304A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085A6-B0B0-F134-EF1A-BEE0E1405F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D629D-596E-537E-3100-0DB9686696A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92CC64F-3877-616A-0F0F-6551C0EE059C}"/>
              </a:ext>
            </a:extLst>
          </p:cNvPr>
          <p:cNvSpPr>
            <a:spLocks noGrp="1"/>
          </p:cNvSpPr>
          <p:nvPr>
            <p:ph type="sldNum" sz="quarter" idx="5"/>
          </p:nvPr>
        </p:nvSpPr>
        <p:spPr/>
        <p:txBody>
          <a:bodyPr/>
          <a:lstStyle/>
          <a:p>
            <a:fld id="{4801CD3D-590C-427A-B3DA-352B41F08988}" type="slidenum">
              <a:rPr lang="en-GB" smtClean="0"/>
              <a:t>23</a:t>
            </a:fld>
            <a:endParaRPr lang="en-GB"/>
          </a:p>
        </p:txBody>
      </p:sp>
    </p:spTree>
    <p:extLst>
      <p:ext uri="{BB962C8B-B14F-4D97-AF65-F5344CB8AC3E}">
        <p14:creationId xmlns:p14="http://schemas.microsoft.com/office/powerpoint/2010/main" val="3373922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254F-D00C-C6B2-6844-BE85AECDA0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1D072-9273-0BCA-61C2-57896D7D1D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3B204-7E9E-E6F1-2C12-4639CF28AED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11FC28-0EC7-30CE-2AF4-E9C867106231}"/>
              </a:ext>
            </a:extLst>
          </p:cNvPr>
          <p:cNvSpPr>
            <a:spLocks noGrp="1"/>
          </p:cNvSpPr>
          <p:nvPr>
            <p:ph type="sldNum" sz="quarter" idx="5"/>
          </p:nvPr>
        </p:nvSpPr>
        <p:spPr/>
        <p:txBody>
          <a:bodyPr/>
          <a:lstStyle/>
          <a:p>
            <a:fld id="{4801CD3D-590C-427A-B3DA-352B41F08988}" type="slidenum">
              <a:rPr lang="en-GB" smtClean="0"/>
              <a:t>24</a:t>
            </a:fld>
            <a:endParaRPr lang="en-GB"/>
          </a:p>
        </p:txBody>
      </p:sp>
    </p:spTree>
    <p:extLst>
      <p:ext uri="{BB962C8B-B14F-4D97-AF65-F5344CB8AC3E}">
        <p14:creationId xmlns:p14="http://schemas.microsoft.com/office/powerpoint/2010/main" val="4154145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0D4A-7420-1DAF-E8E4-723D6698E1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30F7592-F824-64B9-B00F-FFB7AB4B31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A62AC0-FAB9-2059-5959-5F0ED64EFB41}"/>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5" name="Footer Placeholder 4">
            <a:extLst>
              <a:ext uri="{FF2B5EF4-FFF2-40B4-BE49-F238E27FC236}">
                <a16:creationId xmlns:a16="http://schemas.microsoft.com/office/drawing/2014/main" id="{8B06157F-5787-B519-1443-96ED4CF2EC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F8DF97-75B5-18E1-65AA-0A7719284A01}"/>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65828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8CDBD-F80D-BF6E-49FA-549CBB0BBF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4555D37-CB25-8E9C-B9A1-8393FA078C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5B1A2B-3DD7-9410-5385-8A6453C87F65}"/>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5" name="Footer Placeholder 4">
            <a:extLst>
              <a:ext uri="{FF2B5EF4-FFF2-40B4-BE49-F238E27FC236}">
                <a16:creationId xmlns:a16="http://schemas.microsoft.com/office/drawing/2014/main" id="{77F4F2EE-6048-0876-ADC4-AD49A020CC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D14161-11CE-7B70-434D-62A46C680616}"/>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359902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9B8402-EC62-7434-EAC7-4A88D5D6D6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863D8A-8D07-5298-10FD-657694F3B7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E207F-BDD6-BCD2-CA3B-13B60B814D59}"/>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5" name="Footer Placeholder 4">
            <a:extLst>
              <a:ext uri="{FF2B5EF4-FFF2-40B4-BE49-F238E27FC236}">
                <a16:creationId xmlns:a16="http://schemas.microsoft.com/office/drawing/2014/main" id="{7979485C-D2B1-3790-0906-D30288B465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9D5517-0178-11E3-2648-7ED97BF11813}"/>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3753418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7280-7DE6-EF30-D90C-FBB64E08B7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CC1377-37B8-4094-815B-BDD216AEB1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FAB2B1-9C6A-A2BD-AA35-F74DE6222AD5}"/>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5" name="Footer Placeholder 4">
            <a:extLst>
              <a:ext uri="{FF2B5EF4-FFF2-40B4-BE49-F238E27FC236}">
                <a16:creationId xmlns:a16="http://schemas.microsoft.com/office/drawing/2014/main" id="{652977D6-6DA1-16EA-F6F2-8FF3EB0B3C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B7742-BE66-348F-5369-B05FA27EE6AB}"/>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257463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AA0B5-B033-2C4E-4CBB-BC634F3747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FD7F286-E5A7-5F6F-A25D-D5113E663CC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A6A2EE-8BAE-6BA1-DC13-11D27D22265D}"/>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5" name="Footer Placeholder 4">
            <a:extLst>
              <a:ext uri="{FF2B5EF4-FFF2-40B4-BE49-F238E27FC236}">
                <a16:creationId xmlns:a16="http://schemas.microsoft.com/office/drawing/2014/main" id="{99391183-A0B3-F481-7D0F-5C5863D99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7B4522-A2C7-0833-4E23-2575AB60B03A}"/>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150220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D9E76-36AF-B7B3-BF76-4D003FFB43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40639-60AD-B469-C3CF-21EB874A12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2C103C-C9AB-C359-2A07-84770E739F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77A51A-8C05-C5EB-AFA3-D68CC8BEB649}"/>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6" name="Footer Placeholder 5">
            <a:extLst>
              <a:ext uri="{FF2B5EF4-FFF2-40B4-BE49-F238E27FC236}">
                <a16:creationId xmlns:a16="http://schemas.microsoft.com/office/drawing/2014/main" id="{EA632BE5-4A9F-0680-8F74-D617EA1BD5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575F43-31C7-BA5C-51ED-E22F966A64B5}"/>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3489334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25397-8219-EF5D-5102-5677DB5F7FF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A0B403-6330-3FCA-A0BB-AB3E22D39E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B2A702-6A08-4167-5AC0-0A2F324837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E42F792-119E-9F54-86A3-A6FF094C97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50F5A-54E1-776A-F928-0071CB49E6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9F4C8D-2855-FE52-79D9-83B58F055332}"/>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8" name="Footer Placeholder 7">
            <a:extLst>
              <a:ext uri="{FF2B5EF4-FFF2-40B4-BE49-F238E27FC236}">
                <a16:creationId xmlns:a16="http://schemas.microsoft.com/office/drawing/2014/main" id="{F3D8CF98-EAED-DBAD-2198-B400DCCAB6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A662C45-8AA8-493C-EBE8-E3CE24AE2FE1}"/>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296254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744D-1BBE-071B-8246-DBB72673A3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E4DAF63-8C40-A573-4D91-AA9FD21BE7B2}"/>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4" name="Footer Placeholder 3">
            <a:extLst>
              <a:ext uri="{FF2B5EF4-FFF2-40B4-BE49-F238E27FC236}">
                <a16:creationId xmlns:a16="http://schemas.microsoft.com/office/drawing/2014/main" id="{F924C8B2-FCE8-6EAC-FA15-EF965056E3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9ACDA-A98D-6573-1A5C-7A1EBD6ED59D}"/>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899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2E3E8-A30B-FC3E-B14A-C85E9E30C866}"/>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3" name="Footer Placeholder 2">
            <a:extLst>
              <a:ext uri="{FF2B5EF4-FFF2-40B4-BE49-F238E27FC236}">
                <a16:creationId xmlns:a16="http://schemas.microsoft.com/office/drawing/2014/main" id="{B9FF7FCA-452B-CADB-2437-DBB1B10A020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9A3A86-34A7-75E9-B425-A099F3B8503A}"/>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191637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7C7E-1A06-115A-82B4-19F352BC63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81A025-33EE-F405-EB25-6F0029AE25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68FB12-A02D-4EF7-8ED4-C234C4C0F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4D87AA-FEA6-A54C-21B4-C77D7F2B1EDB}"/>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6" name="Footer Placeholder 5">
            <a:extLst>
              <a:ext uri="{FF2B5EF4-FFF2-40B4-BE49-F238E27FC236}">
                <a16:creationId xmlns:a16="http://schemas.microsoft.com/office/drawing/2014/main" id="{F6B715D6-DE2E-3498-E442-F1431ECE2C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53A56A-A82F-C2A9-5D6B-F28DFBFF68AF}"/>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301449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BF47-F50D-D893-18E7-92EA7AB7D0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A80063C-F14A-0A36-018F-FB1770432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08D3FF-3307-BDDC-988C-BB2590582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96EFEE-A4B5-A809-7947-4AED8AF8FD74}"/>
              </a:ext>
            </a:extLst>
          </p:cNvPr>
          <p:cNvSpPr>
            <a:spLocks noGrp="1"/>
          </p:cNvSpPr>
          <p:nvPr>
            <p:ph type="dt" sz="half" idx="10"/>
          </p:nvPr>
        </p:nvSpPr>
        <p:spPr/>
        <p:txBody>
          <a:bodyPr/>
          <a:lstStyle/>
          <a:p>
            <a:fld id="{A24B5BCB-8A24-4D3B-B344-DB5798B5F82C}" type="datetimeFigureOut">
              <a:rPr lang="en-GB" smtClean="0"/>
              <a:t>23/07/2026</a:t>
            </a:fld>
            <a:endParaRPr lang="en-GB"/>
          </a:p>
        </p:txBody>
      </p:sp>
      <p:sp>
        <p:nvSpPr>
          <p:cNvPr id="6" name="Footer Placeholder 5">
            <a:extLst>
              <a:ext uri="{FF2B5EF4-FFF2-40B4-BE49-F238E27FC236}">
                <a16:creationId xmlns:a16="http://schemas.microsoft.com/office/drawing/2014/main" id="{146C8B99-BEC5-60E1-0659-635F80EC02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EBA1C6-693E-515C-AF88-B1E5C653A65B}"/>
              </a:ext>
            </a:extLst>
          </p:cNvPr>
          <p:cNvSpPr>
            <a:spLocks noGrp="1"/>
          </p:cNvSpPr>
          <p:nvPr>
            <p:ph type="sldNum" sz="quarter" idx="12"/>
          </p:nvPr>
        </p:nvSpPr>
        <p:spPr/>
        <p:txBody>
          <a:bodyPr/>
          <a:lstStyle/>
          <a:p>
            <a:fld id="{18F25B3C-0676-4D4C-8303-FA8237216168}" type="slidenum">
              <a:rPr lang="en-GB" smtClean="0"/>
              <a:t>‹#›</a:t>
            </a:fld>
            <a:endParaRPr lang="en-GB"/>
          </a:p>
        </p:txBody>
      </p:sp>
    </p:spTree>
    <p:extLst>
      <p:ext uri="{BB962C8B-B14F-4D97-AF65-F5344CB8AC3E}">
        <p14:creationId xmlns:p14="http://schemas.microsoft.com/office/powerpoint/2010/main" val="3429185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7D94D-B8CD-F6E8-A6A2-20EB328400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AAB5A6-3B9A-1FA7-ED97-4B2629D42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13CEA3-B7EB-1535-6482-1B5CF0068A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4B5BCB-8A24-4D3B-B344-DB5798B5F82C}" type="datetimeFigureOut">
              <a:rPr lang="en-GB" smtClean="0"/>
              <a:t>23/07/2026</a:t>
            </a:fld>
            <a:endParaRPr lang="en-GB"/>
          </a:p>
        </p:txBody>
      </p:sp>
      <p:sp>
        <p:nvSpPr>
          <p:cNvPr id="5" name="Footer Placeholder 4">
            <a:extLst>
              <a:ext uri="{FF2B5EF4-FFF2-40B4-BE49-F238E27FC236}">
                <a16:creationId xmlns:a16="http://schemas.microsoft.com/office/drawing/2014/main" id="{357CD223-3F93-AE89-AA7F-1A4B5E5A6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660665E-FC31-94C7-0CE6-77AFCBEBF4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F25B3C-0676-4D4C-8303-FA8237216168}" type="slidenum">
              <a:rPr lang="en-GB" smtClean="0"/>
              <a:t>‹#›</a:t>
            </a:fld>
            <a:endParaRPr lang="en-GB"/>
          </a:p>
        </p:txBody>
      </p:sp>
    </p:spTree>
    <p:extLst>
      <p:ext uri="{BB962C8B-B14F-4D97-AF65-F5344CB8AC3E}">
        <p14:creationId xmlns:p14="http://schemas.microsoft.com/office/powerpoint/2010/main" val="358064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0E_2D6C32EF.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microsoft.com/office/2018/10/relationships/comments" Target="../comments/modernComment_15A_2951283C.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microsoft.com/office/2018/10/relationships/comments" Target="../comments/modernComment_10F_87A4A049.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microsoft.com/office/2018/10/relationships/comments" Target="../comments/modernComment_16C_DDCD9038.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microsoft.com/office/2018/10/relationships/comments" Target="../comments/modernComment_169_827ECB6D.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microsoft.com/office/2018/10/relationships/comments" Target="../comments/modernComment_179_CDC9FCC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2" Type="http://schemas.microsoft.com/office/2018/10/relationships/comments" Target="../comments/modernComment_185_74DCB5CB.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5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96.png"/></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00.png"/></Relationships>
</file>

<file path=ppt/slides/_rels/slide6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1.xml"/><Relationship Id="rId4" Type="http://schemas.openxmlformats.org/officeDocument/2006/relationships/image" Target="../media/image112.png"/></Relationships>
</file>

<file path=ppt/slides/_rels/slide76.xml.rels><?xml version="1.0" encoding="UTF-8" standalone="yes"?>
<Relationships xmlns="http://schemas.openxmlformats.org/package/2006/relationships"><Relationship Id="rId8" Type="http://schemas.openxmlformats.org/officeDocument/2006/relationships/hyperlink" Target="https://modgov.hillingdon.gov.uk/mgCommitteeDetails.aspx?ID=421" TargetMode="External"/><Relationship Id="rId3" Type="http://schemas.openxmlformats.org/officeDocument/2006/relationships/hyperlink" Target="https://www.hillingdon.gov.uk/budget-reports" TargetMode="External"/><Relationship Id="rId7" Type="http://schemas.openxmlformats.org/officeDocument/2006/relationships/hyperlink" Target="https://modgov.hillingdon.gov.uk/mgCommitteeDetails.aspx?ID=422" TargetMode="External"/><Relationship Id="rId2" Type="http://schemas.openxmlformats.org/officeDocument/2006/relationships/hyperlink" Target="https://www.hillingdon.gov.uk/complaints" TargetMode="External"/><Relationship Id="rId1" Type="http://schemas.openxmlformats.org/officeDocument/2006/relationships/slideLayout" Target="../slideLayouts/slideLayout1.xml"/><Relationship Id="rId6" Type="http://schemas.openxmlformats.org/officeDocument/2006/relationships/hyperlink" Target="https://modgov.hillingdon.gov.uk/ieListMeetings.aspx?CommitteeId=256" TargetMode="External"/><Relationship Id="rId5" Type="http://schemas.openxmlformats.org/officeDocument/2006/relationships/hyperlink" Target="https://modgov.hillingdon.gov.uk/ieListMeetings.aspx?CommitteeId=322" TargetMode="External"/><Relationship Id="rId10" Type="http://schemas.openxmlformats.org/officeDocument/2006/relationships/hyperlink" Target="https://modgov.hillingdon.gov.uk/mgCommitteeDetails.aspx?ID=435" TargetMode="External"/><Relationship Id="rId4" Type="http://schemas.openxmlformats.org/officeDocument/2006/relationships/hyperlink" Target="https://www.hillingdon.gov.uk/council-spending-500" TargetMode="External"/><Relationship Id="rId9" Type="http://schemas.openxmlformats.org/officeDocument/2006/relationships/hyperlink" Target="https://modgov.hillingdon.gov.uk/mgCommitteeDetails.aspx?ID=424"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labs.thinkbroadband.com/local/E09000017" TargetMode="External"/><Relationship Id="rId2" Type="http://schemas.openxmlformats.org/officeDocument/2006/relationships/hyperlink" Target="https://lginform.local.gov.uk/" TargetMode="External"/><Relationship Id="rId1" Type="http://schemas.openxmlformats.org/officeDocument/2006/relationships/slideLayout" Target="../slideLayouts/slideLayout1.xml"/><Relationship Id="rId4" Type="http://schemas.openxmlformats.org/officeDocument/2006/relationships/hyperlink" Target="https://www.gov.uk/government/publications/local-outcomes-framework/local-outcomes-framework#neighbourhoods-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CA6C108A-8EF9-DE44-AB85-17EF44BE028C}"/>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1396" y="2960789"/>
            <a:ext cx="12194737" cy="3892610"/>
          </a:xfrm>
          <a:prstGeom prst="rect">
            <a:avLst/>
          </a:prstGeom>
        </p:spPr>
      </p:pic>
      <p:sp>
        <p:nvSpPr>
          <p:cNvPr id="5" name="Rectangle 4">
            <a:extLst>
              <a:ext uri="{FF2B5EF4-FFF2-40B4-BE49-F238E27FC236}">
                <a16:creationId xmlns:a16="http://schemas.microsoft.com/office/drawing/2014/main" id="{3CD3AF37-8C18-B246-BC13-50F8DE3A43F3}"/>
              </a:ext>
            </a:extLst>
          </p:cNvPr>
          <p:cNvSpPr/>
          <p:nvPr/>
        </p:nvSpPr>
        <p:spPr>
          <a:xfrm>
            <a:off x="0" y="0"/>
            <a:ext cx="12192000" cy="5326911"/>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6" name="Title 1">
            <a:extLst>
              <a:ext uri="{FF2B5EF4-FFF2-40B4-BE49-F238E27FC236}">
                <a16:creationId xmlns:a16="http://schemas.microsoft.com/office/drawing/2014/main" id="{A3369527-4550-5B40-8971-E6E255F0C53C}"/>
              </a:ext>
            </a:extLst>
          </p:cNvPr>
          <p:cNvSpPr>
            <a:spLocks noGrp="1"/>
          </p:cNvSpPr>
          <p:nvPr>
            <p:ph type="ctrTitle"/>
          </p:nvPr>
        </p:nvSpPr>
        <p:spPr>
          <a:xfrm>
            <a:off x="914400" y="445802"/>
            <a:ext cx="10363200" cy="890735"/>
          </a:xfrm>
        </p:spPr>
        <p:txBody>
          <a:bodyPr>
            <a:normAutofit/>
          </a:bodyPr>
          <a:lstStyle/>
          <a:p>
            <a:pPr algn="l"/>
            <a:r>
              <a:rPr lang="en-US" sz="4800" b="1">
                <a:solidFill>
                  <a:schemeClr val="bg1"/>
                </a:solidFill>
                <a:latin typeface="Arial"/>
                <a:cs typeface="Arial"/>
              </a:rPr>
              <a:t>London Borough Of Hillingdon </a:t>
            </a:r>
          </a:p>
        </p:txBody>
      </p:sp>
      <p:sp>
        <p:nvSpPr>
          <p:cNvPr id="7" name="Subtitle 2">
            <a:extLst>
              <a:ext uri="{FF2B5EF4-FFF2-40B4-BE49-F238E27FC236}">
                <a16:creationId xmlns:a16="http://schemas.microsoft.com/office/drawing/2014/main" id="{C0343978-2531-8447-A53C-4C1E4282E895}"/>
              </a:ext>
            </a:extLst>
          </p:cNvPr>
          <p:cNvSpPr>
            <a:spLocks noGrp="1"/>
          </p:cNvSpPr>
          <p:nvPr>
            <p:ph type="subTitle" idx="1"/>
          </p:nvPr>
        </p:nvSpPr>
        <p:spPr>
          <a:xfrm>
            <a:off x="914401" y="1401156"/>
            <a:ext cx="7191751" cy="955784"/>
          </a:xfrm>
        </p:spPr>
        <p:txBody>
          <a:bodyPr vert="horz" lIns="121920" tIns="60960" rIns="121920" bIns="60960" rtlCol="0" anchor="t">
            <a:normAutofit/>
          </a:bodyPr>
          <a:lstStyle/>
          <a:p>
            <a:pPr algn="l"/>
            <a:r>
              <a:rPr lang="en-US" sz="3200">
                <a:solidFill>
                  <a:srgbClr val="FFFFFF"/>
                </a:solidFill>
                <a:latin typeface="Arial"/>
                <a:cs typeface="Arial"/>
              </a:rPr>
              <a:t>Performance Report 2025/26   </a:t>
            </a:r>
          </a:p>
        </p:txBody>
      </p:sp>
    </p:spTree>
    <p:extLst>
      <p:ext uri="{BB962C8B-B14F-4D97-AF65-F5344CB8AC3E}">
        <p14:creationId xmlns:p14="http://schemas.microsoft.com/office/powerpoint/2010/main" val="528864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481F-858B-B1BE-D6A7-93041773CC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92A2882-0676-CC88-4220-72340C2E01DF}"/>
              </a:ext>
            </a:extLst>
          </p:cNvPr>
          <p:cNvSpPr>
            <a:spLocks noGrp="1"/>
          </p:cNvSpPr>
          <p:nvPr>
            <p:ph type="subTitle" idx="1"/>
          </p:nvPr>
        </p:nvSpPr>
        <p:spPr>
          <a:xfrm>
            <a:off x="8801100" y="747251"/>
            <a:ext cx="3390900" cy="6005974"/>
          </a:xfrm>
          <a:solidFill>
            <a:srgbClr val="005148"/>
          </a:solidFill>
        </p:spPr>
        <p:txBody>
          <a:bodyPr vert="horz" lIns="91440" tIns="45720" rIns="91440" bIns="45720" rtlCol="0" anchor="t">
            <a:noAutofit/>
          </a:bodyPr>
          <a:lstStyle/>
          <a:p>
            <a:pPr algn="l"/>
            <a:r>
              <a:rPr lang="en-GB" sz="1400">
                <a:solidFill>
                  <a:schemeClr val="bg1"/>
                </a:solidFill>
                <a:latin typeface="Arial"/>
                <a:cs typeface="Arial"/>
              </a:rPr>
              <a:t>This is the percentage of all minor development planning applications (PAs) whether or not they have a Planning Performance Agreement (PPAs), Extension of Time (EoT) and/or Environmental Impact Assessment (EIA), determined in a timely manner.</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A timely manner is statutorily defined as within eight weeks or unless an application is subject to Environmental Impact Assessment, in which case a 16- week period applies, for all minor applications.</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Minor includes:</a:t>
            </a: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dwellings, general industry / storage and warehousing, offices, light industry, retail and services, traveller caravan pitches and other developments. </a:t>
            </a:r>
            <a:br>
              <a:rPr lang="en-GB" sz="1400">
                <a:latin typeface="Arial"/>
                <a:cs typeface="Arial"/>
              </a:rPr>
            </a:br>
            <a:br>
              <a:rPr lang="en-GB" sz="1400">
                <a:latin typeface="Arial"/>
                <a:cs typeface="Arial"/>
              </a:rPr>
            </a:br>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FB47AB00-C7E5-E68D-AE66-DBE4A7AE6380}"/>
              </a:ext>
            </a:extLst>
          </p:cNvPr>
          <p:cNvSpPr txBox="1">
            <a:spLocks/>
          </p:cNvSpPr>
          <p:nvPr/>
        </p:nvSpPr>
        <p:spPr>
          <a:xfrm>
            <a:off x="-1" y="0"/>
            <a:ext cx="12192001" cy="64965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Building Control and Planning</a:t>
            </a:r>
            <a:endParaRPr lang="en-GB" b="1">
              <a:solidFill>
                <a:schemeClr val="bg1"/>
              </a:solidFill>
              <a:latin typeface="Arial"/>
              <a:cs typeface="Arial"/>
            </a:endParaRPr>
          </a:p>
        </p:txBody>
      </p:sp>
      <p:pic>
        <p:nvPicPr>
          <p:cNvPr id="6" name="Picture 5">
            <a:extLst>
              <a:ext uri="{FF2B5EF4-FFF2-40B4-BE49-F238E27FC236}">
                <a16:creationId xmlns:a16="http://schemas.microsoft.com/office/drawing/2014/main" id="{A450A057-7FF4-577E-D4CD-61F274A994C2}"/>
              </a:ext>
            </a:extLst>
          </p:cNvPr>
          <p:cNvPicPr>
            <a:picLocks noChangeAspect="1"/>
          </p:cNvPicPr>
          <p:nvPr/>
        </p:nvPicPr>
        <p:blipFill>
          <a:blip r:embed="rId2"/>
          <a:stretch>
            <a:fillRect/>
          </a:stretch>
        </p:blipFill>
        <p:spPr>
          <a:xfrm>
            <a:off x="261070" y="747251"/>
            <a:ext cx="7996622" cy="4215274"/>
          </a:xfrm>
          <a:prstGeom prst="rect">
            <a:avLst/>
          </a:prstGeom>
        </p:spPr>
      </p:pic>
      <p:pic>
        <p:nvPicPr>
          <p:cNvPr id="8" name="Picture 7">
            <a:extLst>
              <a:ext uri="{FF2B5EF4-FFF2-40B4-BE49-F238E27FC236}">
                <a16:creationId xmlns:a16="http://schemas.microsoft.com/office/drawing/2014/main" id="{B8A076E3-1755-53E2-ADF2-AB83F44D1D5D}"/>
              </a:ext>
            </a:extLst>
          </p:cNvPr>
          <p:cNvPicPr>
            <a:picLocks noChangeAspect="1"/>
          </p:cNvPicPr>
          <p:nvPr/>
        </p:nvPicPr>
        <p:blipFill>
          <a:blip r:embed="rId3"/>
          <a:srcRect b="19420"/>
          <a:stretch>
            <a:fillRect/>
          </a:stretch>
        </p:blipFill>
        <p:spPr>
          <a:xfrm>
            <a:off x="82164" y="5030241"/>
            <a:ext cx="7972547" cy="1722984"/>
          </a:xfrm>
          <a:prstGeom prst="rect">
            <a:avLst/>
          </a:prstGeom>
        </p:spPr>
      </p:pic>
    </p:spTree>
    <p:extLst>
      <p:ext uri="{BB962C8B-B14F-4D97-AF65-F5344CB8AC3E}">
        <p14:creationId xmlns:p14="http://schemas.microsoft.com/office/powerpoint/2010/main" val="310530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ECCC4-446C-83F5-68D0-6C3C9ED28FC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278B64-5F59-FBBC-BC89-4C28B46FBD96}"/>
              </a:ext>
            </a:extLst>
          </p:cNvPr>
          <p:cNvSpPr>
            <a:spLocks noGrp="1"/>
          </p:cNvSpPr>
          <p:nvPr>
            <p:ph type="subTitle" idx="1"/>
          </p:nvPr>
        </p:nvSpPr>
        <p:spPr>
          <a:xfrm>
            <a:off x="8931349" y="825910"/>
            <a:ext cx="3260651" cy="6032090"/>
          </a:xfrm>
          <a:solidFill>
            <a:srgbClr val="005148"/>
          </a:solidFill>
        </p:spPr>
        <p:txBody>
          <a:bodyPr vert="horz" lIns="91440" tIns="45720" rIns="91440" bIns="45720" rtlCol="0" anchor="t">
            <a:noAutofit/>
          </a:bodyPr>
          <a:lstStyle/>
          <a:p>
            <a:pPr algn="l"/>
            <a:r>
              <a:rPr lang="en-GB" sz="1400">
                <a:solidFill>
                  <a:schemeClr val="bg1"/>
                </a:solidFill>
                <a:latin typeface="Arial"/>
                <a:cs typeface="Arial"/>
              </a:rPr>
              <a:t>This is the percentage of all major development planning applications (PAs) whether or not they have a Planning Performance Agreement (PPAs), Extension of Time (EoT) and/or Environmental Impact Assessment (EIA), determined in a timely manner, each financial year.</a:t>
            </a:r>
            <a:br>
              <a:rPr lang="en-GB" sz="1400">
                <a:latin typeface="Arial"/>
              </a:rPr>
            </a:br>
            <a:br>
              <a:rPr lang="en-GB" sz="1400">
                <a:latin typeface="Arial"/>
              </a:rPr>
            </a:br>
            <a:r>
              <a:rPr lang="en-GB" sz="1400">
                <a:solidFill>
                  <a:schemeClr val="bg1"/>
                </a:solidFill>
                <a:latin typeface="Arial"/>
                <a:cs typeface="Arial"/>
              </a:rPr>
              <a:t>A timely manner is statutorily defined as within 13 weeks or unless an application is subject to Environmental Impact Assessment, in which case a 16-week period applies, for all major applications.</a:t>
            </a:r>
            <a:br>
              <a:rPr lang="en-GB" sz="1400">
                <a:latin typeface="Arial"/>
              </a:rPr>
            </a:br>
            <a:br>
              <a:rPr lang="en-GB" sz="1400">
                <a:latin typeface="Arial"/>
              </a:rPr>
            </a:br>
            <a:r>
              <a:rPr lang="en-GB" sz="1400">
                <a:solidFill>
                  <a:schemeClr val="bg1"/>
                </a:solidFill>
                <a:latin typeface="Arial"/>
                <a:cs typeface="Arial"/>
              </a:rPr>
              <a:t>Major includes the same categories as minor but also public service infrastructure developments. </a:t>
            </a:r>
            <a:br>
              <a:rPr lang="en-GB" sz="1400">
                <a:latin typeface="Arial"/>
                <a:cs typeface="Arial"/>
              </a:rPr>
            </a:br>
            <a:br>
              <a:rPr lang="en-GB" sz="1400">
                <a:latin typeface="Arial"/>
                <a:cs typeface="Arial"/>
              </a:rPr>
            </a:br>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7033E19F-D2FF-A20E-5531-4C8E52A85EFB}"/>
              </a:ext>
            </a:extLst>
          </p:cNvPr>
          <p:cNvSpPr txBox="1">
            <a:spLocks/>
          </p:cNvSpPr>
          <p:nvPr/>
        </p:nvSpPr>
        <p:spPr>
          <a:xfrm>
            <a:off x="-1" y="0"/>
            <a:ext cx="12192001" cy="64965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Building Control and Planning</a:t>
            </a:r>
            <a:endParaRPr lang="en-GB" b="1">
              <a:solidFill>
                <a:schemeClr val="bg1"/>
              </a:solidFill>
              <a:latin typeface="Arial"/>
              <a:cs typeface="Arial"/>
            </a:endParaRPr>
          </a:p>
        </p:txBody>
      </p:sp>
      <p:pic>
        <p:nvPicPr>
          <p:cNvPr id="6" name="Picture 5">
            <a:extLst>
              <a:ext uri="{FF2B5EF4-FFF2-40B4-BE49-F238E27FC236}">
                <a16:creationId xmlns:a16="http://schemas.microsoft.com/office/drawing/2014/main" id="{249F542B-A08B-1506-1458-557F0BB68B0A}"/>
              </a:ext>
            </a:extLst>
          </p:cNvPr>
          <p:cNvPicPr>
            <a:picLocks noChangeAspect="1"/>
          </p:cNvPicPr>
          <p:nvPr/>
        </p:nvPicPr>
        <p:blipFill>
          <a:blip r:embed="rId2"/>
          <a:srcRect b="15661"/>
          <a:stretch>
            <a:fillRect/>
          </a:stretch>
        </p:blipFill>
        <p:spPr>
          <a:xfrm>
            <a:off x="108722" y="5333790"/>
            <a:ext cx="6972300" cy="1524210"/>
          </a:xfrm>
          <a:prstGeom prst="rect">
            <a:avLst/>
          </a:prstGeom>
        </p:spPr>
      </p:pic>
      <p:pic>
        <p:nvPicPr>
          <p:cNvPr id="8" name="Picture 7">
            <a:extLst>
              <a:ext uri="{FF2B5EF4-FFF2-40B4-BE49-F238E27FC236}">
                <a16:creationId xmlns:a16="http://schemas.microsoft.com/office/drawing/2014/main" id="{E9742855-240A-6D97-AF7B-A6893E9A1486}"/>
              </a:ext>
            </a:extLst>
          </p:cNvPr>
          <p:cNvPicPr>
            <a:picLocks noChangeAspect="1"/>
          </p:cNvPicPr>
          <p:nvPr/>
        </p:nvPicPr>
        <p:blipFill>
          <a:blip r:embed="rId3"/>
          <a:srcRect t="90"/>
          <a:stretch>
            <a:fillRect/>
          </a:stretch>
        </p:blipFill>
        <p:spPr>
          <a:xfrm>
            <a:off x="108722" y="825910"/>
            <a:ext cx="7893833" cy="4467225"/>
          </a:xfrm>
          <a:prstGeom prst="rect">
            <a:avLst/>
          </a:prstGeom>
        </p:spPr>
      </p:pic>
    </p:spTree>
    <p:extLst>
      <p:ext uri="{BB962C8B-B14F-4D97-AF65-F5344CB8AC3E}">
        <p14:creationId xmlns:p14="http://schemas.microsoft.com/office/powerpoint/2010/main" val="4272008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55EAE-4C7D-B66E-0F52-EAF09AB122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8B2F-5EC7-436C-2231-866AF7CB1635}"/>
              </a:ext>
            </a:extLst>
          </p:cNvPr>
          <p:cNvSpPr>
            <a:spLocks noGrp="1"/>
          </p:cNvSpPr>
          <p:nvPr>
            <p:ph idx="1"/>
          </p:nvPr>
        </p:nvSpPr>
        <p:spPr>
          <a:xfrm>
            <a:off x="39624" y="3988779"/>
            <a:ext cx="6342888" cy="2781676"/>
          </a:xfrm>
          <a:solidFill>
            <a:srgbClr val="005148"/>
          </a:solidFill>
        </p:spPr>
        <p:txBody>
          <a:bodyPr vert="horz" lIns="91440" tIns="45720" rIns="91440" bIns="45720" rtlCol="0" anchor="t">
            <a:normAutofit/>
          </a:bodyPr>
          <a:lstStyle/>
          <a:p>
            <a:pPr marL="0" indent="0">
              <a:buNone/>
            </a:pPr>
            <a:r>
              <a:rPr lang="en-GB" sz="1400">
                <a:solidFill>
                  <a:schemeClr val="bg1"/>
                </a:solidFill>
                <a:latin typeface="Arial"/>
                <a:cs typeface="Arial"/>
              </a:rPr>
              <a:t>Each month, typically more than 3,000 repair requests are logged. Emergency job volumes have remained stable, while routine repairs have fluctuated slightly. Despite this, overall repair completion rates have steadily improved, meaning more issues are being resolved on time. This improvement helps ensure that homes remain safe, functional, and comfortable. </a:t>
            </a:r>
          </a:p>
          <a:p>
            <a:pPr marL="0" indent="0">
              <a:buNone/>
            </a:pPr>
            <a:r>
              <a:rPr lang="en-GB" sz="1400">
                <a:solidFill>
                  <a:schemeClr val="bg1"/>
                </a:solidFill>
                <a:latin typeface="Arial"/>
                <a:cs typeface="Arial"/>
              </a:rPr>
              <a:t>A more reliable Repairs Service also means residents experience fewer delays, with reduced need for repeated follow-ups.</a:t>
            </a:r>
          </a:p>
          <a:p>
            <a:pPr marL="0" indent="0">
              <a:buNone/>
            </a:pPr>
            <a:r>
              <a:rPr lang="en-GB" sz="1400">
                <a:solidFill>
                  <a:schemeClr val="bg1"/>
                </a:solidFill>
                <a:latin typeface="Arial"/>
                <a:cs typeface="Arial"/>
              </a:rPr>
              <a:t>The significant capital investment programme being delivered to improve homes for Hillingdon tenants will over time reduce the number of repairs required each month.  This is already showing success, for example with the reduction in jobs for boiler repairs following the programme to replace boilers in domestic properties.</a:t>
            </a:r>
            <a:endParaRPr lang="en-GB" sz="1400">
              <a:solidFill>
                <a:schemeClr val="bg1"/>
              </a:solidFill>
              <a:latin typeface="Arial" panose="020B0604020202020204" pitchFamily="34" charset="0"/>
              <a:cs typeface="Arial" panose="020B0604020202020204" pitchFamily="34" charset="0"/>
            </a:endParaRPr>
          </a:p>
          <a:p>
            <a:pPr marL="0" indent="0">
              <a:buNone/>
            </a:pPr>
            <a:endParaRPr lang="en-GB" sz="140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7A4B8BEE-1379-D114-70A4-91ACBC2661C9}"/>
              </a:ext>
            </a:extLst>
          </p:cNvPr>
          <p:cNvSpPr txBox="1">
            <a:spLocks/>
          </p:cNvSpPr>
          <p:nvPr/>
        </p:nvSpPr>
        <p:spPr>
          <a:xfrm>
            <a:off x="-5311" y="0"/>
            <a:ext cx="12197311" cy="562327"/>
          </a:xfrm>
          <a:prstGeom prst="rect">
            <a:avLst/>
          </a:prstGeom>
          <a:solidFill>
            <a:srgbClr val="005148"/>
          </a:solidFill>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a:solidFill>
                  <a:schemeClr val="bg1"/>
                </a:solidFill>
                <a:latin typeface="Arial"/>
                <a:cs typeface="Arial"/>
              </a:rPr>
              <a:t>Operational Assets – Housing Repairs</a:t>
            </a:r>
            <a:endParaRPr lang="en-GB" sz="2400">
              <a:solidFill>
                <a:schemeClr val="bg1"/>
              </a:solidFill>
              <a:latin typeface="Arial"/>
              <a:ea typeface="Calibri Light"/>
              <a:cs typeface="Arial"/>
            </a:endParaRPr>
          </a:p>
        </p:txBody>
      </p:sp>
      <p:sp>
        <p:nvSpPr>
          <p:cNvPr id="2" name="Subtitle 2">
            <a:extLst>
              <a:ext uri="{FF2B5EF4-FFF2-40B4-BE49-F238E27FC236}">
                <a16:creationId xmlns:a16="http://schemas.microsoft.com/office/drawing/2014/main" id="{EA61BF7A-9F8C-6644-B86B-C2A37F36D960}"/>
              </a:ext>
            </a:extLst>
          </p:cNvPr>
          <p:cNvSpPr txBox="1">
            <a:spLocks/>
          </p:cNvSpPr>
          <p:nvPr/>
        </p:nvSpPr>
        <p:spPr>
          <a:xfrm>
            <a:off x="6867144" y="747509"/>
            <a:ext cx="5325371" cy="286246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The top graph looks at the number of jobs that have been logged that are either classed as emergency or routine. </a:t>
            </a:r>
          </a:p>
          <a:p>
            <a:pPr algn="l"/>
            <a:r>
              <a:rPr lang="en-GB" sz="1400">
                <a:solidFill>
                  <a:schemeClr val="bg1"/>
                </a:solidFill>
                <a:latin typeface="Arial"/>
                <a:cs typeface="Arial"/>
              </a:rPr>
              <a:t>Emergency jobs require either next day or out of hours attendance.</a:t>
            </a:r>
          </a:p>
          <a:p>
            <a:pPr algn="l"/>
            <a:r>
              <a:rPr lang="en-GB" sz="1400">
                <a:solidFill>
                  <a:schemeClr val="bg1"/>
                </a:solidFill>
                <a:latin typeface="Arial"/>
                <a:cs typeface="Arial"/>
              </a:rPr>
              <a:t>Routine jobs are up to 90 working days depending on the severity.</a:t>
            </a:r>
          </a:p>
          <a:p>
            <a:pPr algn="l"/>
            <a:r>
              <a:rPr lang="en-GB" sz="1400">
                <a:solidFill>
                  <a:schemeClr val="bg1"/>
                </a:solidFill>
                <a:latin typeface="Arial"/>
                <a:cs typeface="Arial"/>
              </a:rPr>
              <a:t>The bottom graph looks at overall jobs completed.</a:t>
            </a:r>
            <a:br>
              <a:rPr lang="en-GB" sz="1100"/>
            </a:br>
            <a:endParaRPr lang="en-GB" sz="1100">
              <a:solidFill>
                <a:schemeClr val="bg1"/>
              </a:solidFill>
              <a:latin typeface="Roboto"/>
              <a:ea typeface="Roboto"/>
              <a:cs typeface="Roboto"/>
            </a:endParaRPr>
          </a:p>
        </p:txBody>
      </p:sp>
      <p:pic>
        <p:nvPicPr>
          <p:cNvPr id="7" name="Picture 6">
            <a:extLst>
              <a:ext uri="{FF2B5EF4-FFF2-40B4-BE49-F238E27FC236}">
                <a16:creationId xmlns:a16="http://schemas.microsoft.com/office/drawing/2014/main" id="{A9CDBBA3-A8F0-00CA-93D6-8718BA301C6E}"/>
              </a:ext>
            </a:extLst>
          </p:cNvPr>
          <p:cNvPicPr>
            <a:picLocks noChangeAspect="1"/>
          </p:cNvPicPr>
          <p:nvPr/>
        </p:nvPicPr>
        <p:blipFill>
          <a:blip r:embed="rId2"/>
          <a:srcRect l="1125"/>
          <a:stretch>
            <a:fillRect/>
          </a:stretch>
        </p:blipFill>
        <p:spPr>
          <a:xfrm>
            <a:off x="200025" y="909463"/>
            <a:ext cx="6048442" cy="2776711"/>
          </a:xfrm>
          <a:prstGeom prst="rect">
            <a:avLst/>
          </a:prstGeom>
        </p:spPr>
      </p:pic>
      <p:pic>
        <p:nvPicPr>
          <p:cNvPr id="10" name="Picture 9">
            <a:extLst>
              <a:ext uri="{FF2B5EF4-FFF2-40B4-BE49-F238E27FC236}">
                <a16:creationId xmlns:a16="http://schemas.microsoft.com/office/drawing/2014/main" id="{13E85780-B03A-5140-9C45-54E82EC26365}"/>
              </a:ext>
            </a:extLst>
          </p:cNvPr>
          <p:cNvPicPr>
            <a:picLocks noChangeAspect="1"/>
          </p:cNvPicPr>
          <p:nvPr/>
        </p:nvPicPr>
        <p:blipFill>
          <a:blip r:embed="rId3"/>
          <a:stretch>
            <a:fillRect/>
          </a:stretch>
        </p:blipFill>
        <p:spPr>
          <a:xfrm>
            <a:off x="6867144" y="3988779"/>
            <a:ext cx="5249008" cy="2695951"/>
          </a:xfrm>
          <a:prstGeom prst="rect">
            <a:avLst/>
          </a:prstGeom>
        </p:spPr>
      </p:pic>
    </p:spTree>
    <p:extLst>
      <p:ext uri="{BB962C8B-B14F-4D97-AF65-F5344CB8AC3E}">
        <p14:creationId xmlns:p14="http://schemas.microsoft.com/office/powerpoint/2010/main" val="94425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68388-EBAA-6445-7808-99A35B193D92}"/>
              </a:ext>
            </a:extLst>
          </p:cNvPr>
          <p:cNvSpPr>
            <a:spLocks noGrp="1"/>
          </p:cNvSpPr>
          <p:nvPr>
            <p:ph idx="1"/>
          </p:nvPr>
        </p:nvSpPr>
        <p:spPr>
          <a:xfrm>
            <a:off x="9408695" y="675472"/>
            <a:ext cx="2783304" cy="6182528"/>
          </a:xfrm>
          <a:solidFill>
            <a:srgbClr val="005148"/>
          </a:solidFill>
        </p:spPr>
        <p:txBody>
          <a:bodyPr vert="horz" lIns="91440" tIns="45720" rIns="91440" bIns="45720" rtlCol="0" anchor="t">
            <a:normAutofit/>
          </a:bodyPr>
          <a:lstStyle/>
          <a:p>
            <a:pPr marL="0" indent="0">
              <a:buNone/>
            </a:pPr>
            <a:endParaRPr lang="en-GB" sz="1400">
              <a:solidFill>
                <a:schemeClr val="bg1"/>
              </a:solidFill>
              <a:latin typeface="Arial"/>
              <a:cs typeface="Arial"/>
            </a:endParaRPr>
          </a:p>
          <a:p>
            <a:pPr marL="0" indent="0">
              <a:buNone/>
            </a:pPr>
            <a:r>
              <a:rPr lang="en-GB" sz="1400">
                <a:solidFill>
                  <a:schemeClr val="bg1"/>
                </a:solidFill>
                <a:latin typeface="Arial"/>
                <a:cs typeface="Arial"/>
              </a:rPr>
              <a:t>The top graph shows the number of responsive repairs completed for every 1,000 properties. This is used to measure the average core demand (target line) placed on the sector. Based on this, the sector's average is 295.</a:t>
            </a:r>
          </a:p>
          <a:p>
            <a:pPr marL="0" indent="0">
              <a:buNone/>
            </a:pPr>
            <a:endParaRPr lang="en-GB" sz="1400">
              <a:solidFill>
                <a:schemeClr val="bg1"/>
              </a:solidFill>
              <a:latin typeface="Arial"/>
              <a:cs typeface="Arial"/>
            </a:endParaRPr>
          </a:p>
          <a:p>
            <a:pPr marL="0" indent="0">
              <a:buNone/>
            </a:pPr>
            <a:r>
              <a:rPr lang="en-GB" sz="1400">
                <a:solidFill>
                  <a:schemeClr val="bg1"/>
                </a:solidFill>
                <a:latin typeface="Arial"/>
                <a:cs typeface="Arial"/>
              </a:rPr>
              <a:t>The bottom graph also looks at responsive repairs  completed on time but as a percentage and the target for this is 89%.</a:t>
            </a:r>
          </a:p>
          <a:p>
            <a:pPr marL="0" indent="0">
              <a:buNone/>
            </a:pPr>
            <a:endParaRPr lang="en-GB" sz="1400">
              <a:solidFill>
                <a:schemeClr val="bg1"/>
              </a:solidFill>
              <a:latin typeface="Arial"/>
              <a:cs typeface="Arial"/>
            </a:endParaRPr>
          </a:p>
          <a:p>
            <a:pPr marL="0" indent="0">
              <a:buNone/>
            </a:pPr>
            <a:r>
              <a:rPr lang="en-GB" sz="1400">
                <a:solidFill>
                  <a:schemeClr val="bg1"/>
                </a:solidFill>
                <a:latin typeface="Arial"/>
                <a:cs typeface="Arial"/>
              </a:rPr>
              <a:t>Since September 2024, Hillingdon has consistently achieved the target of responsive repairs completed within the required timescales each month  which means most residents can now expect a more dependable and timely repairs service.</a:t>
            </a:r>
            <a:endParaRPr lang="en-US" sz="1400">
              <a:solidFill>
                <a:schemeClr val="bg1"/>
              </a:solidFill>
            </a:endParaRPr>
          </a:p>
          <a:p>
            <a:pPr marL="0" indent="0">
              <a:buNone/>
            </a:pPr>
            <a:endParaRPr lang="en-GB" sz="1400">
              <a:solidFill>
                <a:schemeClr val="bg1"/>
              </a:solidFill>
              <a:latin typeface="Arial"/>
              <a:cs typeface="Arial"/>
            </a:endParaRPr>
          </a:p>
          <a:p>
            <a:pPr marL="0" indent="0">
              <a:buNone/>
            </a:pPr>
            <a:endParaRPr lang="en-GB" sz="1600">
              <a:solidFill>
                <a:schemeClr val="bg1"/>
              </a:solidFill>
            </a:endParaRPr>
          </a:p>
        </p:txBody>
      </p:sp>
      <p:sp>
        <p:nvSpPr>
          <p:cNvPr id="4" name="Title 1">
            <a:extLst>
              <a:ext uri="{FF2B5EF4-FFF2-40B4-BE49-F238E27FC236}">
                <a16:creationId xmlns:a16="http://schemas.microsoft.com/office/drawing/2014/main" id="{FE7A80B3-5EFC-3396-92FA-035DE0100A15}"/>
              </a:ext>
            </a:extLst>
          </p:cNvPr>
          <p:cNvSpPr txBox="1">
            <a:spLocks/>
          </p:cNvSpPr>
          <p:nvPr/>
        </p:nvSpPr>
        <p:spPr>
          <a:xfrm>
            <a:off x="0" y="-9590"/>
            <a:ext cx="12191999" cy="562327"/>
          </a:xfrm>
          <a:prstGeom prst="rect">
            <a:avLst/>
          </a:prstGeom>
          <a:solidFill>
            <a:srgbClr val="005148"/>
          </a:solidFill>
        </p:spPr>
        <p:txBody>
          <a:bodyPr vert="horz" lIns="121920" tIns="60960" rIns="121920" bIns="6096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a:solidFill>
                  <a:schemeClr val="bg1"/>
                </a:solidFill>
                <a:latin typeface="Arial"/>
                <a:cs typeface="Arial"/>
              </a:rPr>
              <a:t>Operational Assets – Repairs</a:t>
            </a:r>
            <a:endParaRPr lang="en-GB" sz="2400">
              <a:solidFill>
                <a:schemeClr val="bg1"/>
              </a:solidFill>
              <a:latin typeface="Arial"/>
              <a:ea typeface="Calibri Light"/>
              <a:cs typeface="Arial"/>
            </a:endParaRPr>
          </a:p>
        </p:txBody>
      </p:sp>
      <p:pic>
        <p:nvPicPr>
          <p:cNvPr id="7" name="Picture 6">
            <a:extLst>
              <a:ext uri="{FF2B5EF4-FFF2-40B4-BE49-F238E27FC236}">
                <a16:creationId xmlns:a16="http://schemas.microsoft.com/office/drawing/2014/main" id="{525C633C-1041-CF87-7691-34CB7E260865}"/>
              </a:ext>
            </a:extLst>
          </p:cNvPr>
          <p:cNvPicPr>
            <a:picLocks noChangeAspect="1"/>
          </p:cNvPicPr>
          <p:nvPr/>
        </p:nvPicPr>
        <p:blipFill>
          <a:blip r:embed="rId2"/>
          <a:stretch>
            <a:fillRect/>
          </a:stretch>
        </p:blipFill>
        <p:spPr>
          <a:xfrm>
            <a:off x="111587" y="3660022"/>
            <a:ext cx="8540363" cy="2787656"/>
          </a:xfrm>
          <a:prstGeom prst="rect">
            <a:avLst/>
          </a:prstGeom>
        </p:spPr>
      </p:pic>
      <p:pic>
        <p:nvPicPr>
          <p:cNvPr id="10" name="Picture 9">
            <a:extLst>
              <a:ext uri="{FF2B5EF4-FFF2-40B4-BE49-F238E27FC236}">
                <a16:creationId xmlns:a16="http://schemas.microsoft.com/office/drawing/2014/main" id="{A4328E8E-CF8E-6F53-9B73-624BFD769088}"/>
              </a:ext>
            </a:extLst>
          </p:cNvPr>
          <p:cNvPicPr>
            <a:picLocks noChangeAspect="1"/>
          </p:cNvPicPr>
          <p:nvPr/>
        </p:nvPicPr>
        <p:blipFill>
          <a:blip r:embed="rId3"/>
          <a:stretch>
            <a:fillRect/>
          </a:stretch>
        </p:blipFill>
        <p:spPr>
          <a:xfrm>
            <a:off x="111587" y="686028"/>
            <a:ext cx="8683497" cy="2787656"/>
          </a:xfrm>
          <a:prstGeom prst="rect">
            <a:avLst/>
          </a:prstGeom>
        </p:spPr>
      </p:pic>
    </p:spTree>
    <p:extLst>
      <p:ext uri="{BB962C8B-B14F-4D97-AF65-F5344CB8AC3E}">
        <p14:creationId xmlns:p14="http://schemas.microsoft.com/office/powerpoint/2010/main" val="3610729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92B25-B78C-9760-13A3-88135B114245}"/>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D8339ED4-581C-08D3-3163-14A63B667B44}"/>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2B1DD78C-616C-E71D-0B16-A1749B5EE3BA}"/>
              </a:ext>
            </a:extLst>
          </p:cNvPr>
          <p:cNvSpPr/>
          <p:nvPr/>
        </p:nvSpPr>
        <p:spPr>
          <a:xfrm>
            <a:off x="10078" y="3512"/>
            <a:ext cx="12192000"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06F36CD5-4455-1FAD-9D2B-CD3548E63CA9}"/>
              </a:ext>
            </a:extLst>
          </p:cNvPr>
          <p:cNvSpPr txBox="1"/>
          <p:nvPr/>
        </p:nvSpPr>
        <p:spPr>
          <a:xfrm>
            <a:off x="300123" y="3644165"/>
            <a:ext cx="8572420" cy="830997"/>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Cabinet Member: Cllr Wayne Bridges</a:t>
            </a:r>
          </a:p>
          <a:p>
            <a:r>
              <a:rPr lang="en-GB" sz="2400">
                <a:solidFill>
                  <a:schemeClr val="bg1"/>
                </a:solidFill>
                <a:latin typeface="Arial"/>
                <a:cs typeface="Arial"/>
              </a:rPr>
              <a:t>Portfolio: Residents Services</a:t>
            </a:r>
          </a:p>
        </p:txBody>
      </p:sp>
      <p:sp>
        <p:nvSpPr>
          <p:cNvPr id="9" name="Rectangle 8">
            <a:extLst>
              <a:ext uri="{FF2B5EF4-FFF2-40B4-BE49-F238E27FC236}">
                <a16:creationId xmlns:a16="http://schemas.microsoft.com/office/drawing/2014/main" id="{1E2DD39E-F930-5D0C-0F84-2A55D16093C5}"/>
              </a:ext>
            </a:extLst>
          </p:cNvPr>
          <p:cNvSpPr/>
          <p:nvPr/>
        </p:nvSpPr>
        <p:spPr>
          <a:xfrm>
            <a:off x="8007973" y="4815847"/>
            <a:ext cx="4144488" cy="343607"/>
          </a:xfrm>
          <a:prstGeom prst="rect">
            <a:avLst/>
          </a:prstGeom>
          <a:solidFill>
            <a:srgbClr val="F9B2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Safe and strong communities </a:t>
            </a:r>
          </a:p>
        </p:txBody>
      </p:sp>
      <p:sp>
        <p:nvSpPr>
          <p:cNvPr id="11" name="Rectangle 10">
            <a:extLst>
              <a:ext uri="{FF2B5EF4-FFF2-40B4-BE49-F238E27FC236}">
                <a16:creationId xmlns:a16="http://schemas.microsoft.com/office/drawing/2014/main" id="{1214CA81-735F-569A-2EAB-9E489391CE82}"/>
              </a:ext>
            </a:extLst>
          </p:cNvPr>
          <p:cNvSpPr/>
          <p:nvPr/>
        </p:nvSpPr>
        <p:spPr>
          <a:xfrm>
            <a:off x="8007973" y="4199195"/>
            <a:ext cx="4144488" cy="579207"/>
          </a:xfrm>
          <a:prstGeom prst="rect">
            <a:avLst/>
          </a:prstGeom>
          <a:solidFill>
            <a:srgbClr val="3AA1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digital-enabled, modern, well-run council</a:t>
            </a:r>
          </a:p>
        </p:txBody>
      </p:sp>
      <p:sp>
        <p:nvSpPr>
          <p:cNvPr id="3" name="TextBox 2">
            <a:extLst>
              <a:ext uri="{FF2B5EF4-FFF2-40B4-BE49-F238E27FC236}">
                <a16:creationId xmlns:a16="http://schemas.microsoft.com/office/drawing/2014/main" id="{3CF7AE7D-377B-6075-F1E7-CDB7FDA760FA}"/>
              </a:ext>
            </a:extLst>
          </p:cNvPr>
          <p:cNvSpPr txBox="1"/>
          <p:nvPr/>
        </p:nvSpPr>
        <p:spPr>
          <a:xfrm>
            <a:off x="8073485" y="2876747"/>
            <a:ext cx="3800104" cy="369332"/>
          </a:xfrm>
          <a:prstGeom prst="rect">
            <a:avLst/>
          </a:prstGeom>
          <a:noFill/>
        </p:spPr>
        <p:txBody>
          <a:bodyPr wrap="square" rtlCol="0">
            <a:spAutoFit/>
          </a:bodyPr>
          <a:lstStyle/>
          <a:p>
            <a:pPr algn="ctr"/>
            <a:r>
              <a:rPr lang="en-GB">
                <a:solidFill>
                  <a:schemeClr val="bg1"/>
                </a:solidFill>
              </a:rPr>
              <a:t>Our commitments to residents </a:t>
            </a:r>
          </a:p>
        </p:txBody>
      </p:sp>
      <p:pic>
        <p:nvPicPr>
          <p:cNvPr id="6" name="Picture 5">
            <a:extLst>
              <a:ext uri="{FF2B5EF4-FFF2-40B4-BE49-F238E27FC236}">
                <a16:creationId xmlns:a16="http://schemas.microsoft.com/office/drawing/2014/main" id="{65B357CC-24EF-932C-03E2-EE4233EB2FDE}"/>
              </a:ext>
            </a:extLst>
          </p:cNvPr>
          <p:cNvPicPr>
            <a:picLocks noChangeAspect="1"/>
          </p:cNvPicPr>
          <p:nvPr/>
        </p:nvPicPr>
        <p:blipFill>
          <a:blip r:embed="rId3"/>
          <a:stretch>
            <a:fillRect/>
          </a:stretch>
        </p:blipFill>
        <p:spPr>
          <a:xfrm>
            <a:off x="7992086" y="3360414"/>
            <a:ext cx="4163929" cy="499915"/>
          </a:xfrm>
          <a:prstGeom prst="rect">
            <a:avLst/>
          </a:prstGeom>
        </p:spPr>
      </p:pic>
      <p:pic>
        <p:nvPicPr>
          <p:cNvPr id="7" name="Picture 6">
            <a:extLst>
              <a:ext uri="{FF2B5EF4-FFF2-40B4-BE49-F238E27FC236}">
                <a16:creationId xmlns:a16="http://schemas.microsoft.com/office/drawing/2014/main" id="{798FFC6C-F416-C3BA-97A9-4DA2ABF23A9D}"/>
              </a:ext>
            </a:extLst>
          </p:cNvPr>
          <p:cNvPicPr>
            <a:picLocks noChangeAspect="1"/>
          </p:cNvPicPr>
          <p:nvPr/>
        </p:nvPicPr>
        <p:blipFill>
          <a:blip r:embed="rId4"/>
          <a:stretch>
            <a:fillRect/>
          </a:stretch>
        </p:blipFill>
        <p:spPr>
          <a:xfrm>
            <a:off x="7992437" y="3773484"/>
            <a:ext cx="4163929" cy="493819"/>
          </a:xfrm>
          <a:prstGeom prst="rect">
            <a:avLst/>
          </a:prstGeom>
        </p:spPr>
      </p:pic>
      <p:pic>
        <p:nvPicPr>
          <p:cNvPr id="10" name="Picture 9">
            <a:extLst>
              <a:ext uri="{FF2B5EF4-FFF2-40B4-BE49-F238E27FC236}">
                <a16:creationId xmlns:a16="http://schemas.microsoft.com/office/drawing/2014/main" id="{71B349EB-9BB6-DABD-0428-6BACAC8C82C4}"/>
              </a:ext>
            </a:extLst>
          </p:cNvPr>
          <p:cNvPicPr>
            <a:picLocks noChangeAspect="1"/>
          </p:cNvPicPr>
          <p:nvPr/>
        </p:nvPicPr>
        <p:blipFill>
          <a:blip r:embed="rId5"/>
          <a:stretch>
            <a:fillRect/>
          </a:stretch>
        </p:blipFill>
        <p:spPr>
          <a:xfrm>
            <a:off x="443484" y="667146"/>
            <a:ext cx="1905000" cy="2943225"/>
          </a:xfrm>
          <a:prstGeom prst="rect">
            <a:avLst/>
          </a:prstGeom>
        </p:spPr>
      </p:pic>
    </p:spTree>
    <p:extLst>
      <p:ext uri="{BB962C8B-B14F-4D97-AF65-F5344CB8AC3E}">
        <p14:creationId xmlns:p14="http://schemas.microsoft.com/office/powerpoint/2010/main" val="1905943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EB388-E9D0-1533-626F-638A8CEF7BB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3CC7D68-B4D3-147F-E12C-00925F5634B4}"/>
              </a:ext>
            </a:extLst>
          </p:cNvPr>
          <p:cNvSpPr/>
          <p:nvPr/>
        </p:nvSpPr>
        <p:spPr>
          <a:xfrm>
            <a:off x="432" y="0"/>
            <a:ext cx="12191568" cy="6915150"/>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sz="2400">
                <a:solidFill>
                  <a:srgbClr val="005148"/>
                </a:solidFill>
              </a:rPr>
              <a:t>yr</a:t>
            </a:r>
          </a:p>
        </p:txBody>
      </p:sp>
      <p:sp>
        <p:nvSpPr>
          <p:cNvPr id="8" name="TextBox 7">
            <a:extLst>
              <a:ext uri="{FF2B5EF4-FFF2-40B4-BE49-F238E27FC236}">
                <a16:creationId xmlns:a16="http://schemas.microsoft.com/office/drawing/2014/main" id="{3F8A90B3-3A99-B243-2350-7DC0993583CE}"/>
              </a:ext>
            </a:extLst>
          </p:cNvPr>
          <p:cNvSpPr txBox="1"/>
          <p:nvPr/>
        </p:nvSpPr>
        <p:spPr>
          <a:xfrm>
            <a:off x="266700" y="150012"/>
            <a:ext cx="10263648" cy="1200329"/>
          </a:xfrm>
          <a:prstGeom prst="rect">
            <a:avLst/>
          </a:prstGeom>
          <a:noFill/>
        </p:spPr>
        <p:txBody>
          <a:bodyPr wrap="square" lIns="91440" tIns="45720" rIns="91440" bIns="45720" rtlCol="0" anchor="t">
            <a:spAutoFit/>
          </a:bodyPr>
          <a:lstStyle/>
          <a:p>
            <a:r>
              <a:rPr lang="en-GB" sz="2400" b="1">
                <a:solidFill>
                  <a:schemeClr val="bg1"/>
                </a:solidFill>
                <a:latin typeface="Arial"/>
                <a:cs typeface="Arial"/>
              </a:rPr>
              <a:t>Corporate Director: Dan Kennedy, Residents Services</a:t>
            </a:r>
            <a:endParaRPr lang="en-GB" sz="2400" b="1">
              <a:solidFill>
                <a:srgbClr val="FF0000"/>
              </a:solidFill>
              <a:latin typeface="Arial"/>
              <a:cs typeface="Arial"/>
            </a:endParaRPr>
          </a:p>
          <a:p>
            <a:br>
              <a:rPr lang="en-GB" sz="2400">
                <a:solidFill>
                  <a:schemeClr val="bg1"/>
                </a:solidFill>
              </a:rPr>
            </a:br>
            <a:r>
              <a:rPr lang="en-GB" sz="2400">
                <a:solidFill>
                  <a:schemeClr val="bg1"/>
                </a:solidFill>
              </a:rPr>
              <a:t>  </a:t>
            </a:r>
          </a:p>
        </p:txBody>
      </p:sp>
      <p:sp>
        <p:nvSpPr>
          <p:cNvPr id="2" name="TextBox 1">
            <a:extLst>
              <a:ext uri="{FF2B5EF4-FFF2-40B4-BE49-F238E27FC236}">
                <a16:creationId xmlns:a16="http://schemas.microsoft.com/office/drawing/2014/main" id="{F40E624A-BDCF-8344-CC16-2A18A351D783}"/>
              </a:ext>
            </a:extLst>
          </p:cNvPr>
          <p:cNvSpPr txBox="1"/>
          <p:nvPr/>
        </p:nvSpPr>
        <p:spPr>
          <a:xfrm>
            <a:off x="266700" y="667798"/>
            <a:ext cx="11592219" cy="3475118"/>
          </a:xfrm>
          <a:prstGeom prst="rect">
            <a:avLst/>
          </a:prstGeom>
          <a:noFill/>
        </p:spPr>
        <p:txBody>
          <a:bodyPr wrap="square" lIns="91440" tIns="45720" rIns="91440" bIns="45720" rtlCol="0" anchor="t">
            <a:spAutoFit/>
          </a:bodyPr>
          <a:lstStyle/>
          <a:p>
            <a:r>
              <a:rPr lang="en-GB" sz="1400" b="1">
                <a:solidFill>
                  <a:schemeClr val="bg1"/>
                </a:solidFill>
                <a:latin typeface="Arial" panose="020B0604020202020204" pitchFamily="34" charset="0"/>
                <a:cs typeface="Arial" panose="020B0604020202020204" pitchFamily="34" charset="0"/>
              </a:rPr>
              <a:t>Road condition performance</a:t>
            </a:r>
            <a:endParaRPr lang="en-GB" sz="1400">
              <a:solidFill>
                <a:schemeClr val="bg1"/>
              </a:solidFill>
              <a:latin typeface="Arial" panose="020B0604020202020204" pitchFamily="34" charset="0"/>
              <a:cs typeface="Arial" panose="020B0604020202020204" pitchFamily="34" charset="0"/>
            </a:endParaRPr>
          </a:p>
          <a:p>
            <a:r>
              <a:rPr lang="en-GB" sz="1200">
                <a:solidFill>
                  <a:schemeClr val="bg1"/>
                </a:solidFill>
                <a:latin typeface="Arial"/>
                <a:cs typeface="Arial"/>
              </a:rPr>
              <a:t>The condition of roads in Hillingdon is better than average.  Classified roads are performing better than the wider benchmark — for A roads and motorways, Hillingdon is shown at 4% requiring maintenance versus a London average of 8%. B and C classified roads also compare well — Hillingdon records 2% requiring maintenance against a London average of 10%. Unclassified roads remain relatively strong — 5% versus a London average of 12%.</a:t>
            </a:r>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r>
              <a:rPr lang="en-GB" sz="1200">
                <a:solidFill>
                  <a:schemeClr val="bg1"/>
                </a:solidFill>
                <a:latin typeface="Arial"/>
                <a:cs typeface="Arial"/>
              </a:rPr>
              <a:t>Department for Transport (DfT) Road Maintenance Ratings – Hillingdon is one of only two London boroughs ranked green on the DfT ratings map (released January 2026) demonstrating how effective Hillingdon is at tackling potholes and resurfacing roads.</a:t>
            </a:r>
          </a:p>
          <a:p>
            <a:endParaRPr lang="en-GB" sz="1200">
              <a:solidFill>
                <a:schemeClr val="bg1"/>
              </a:solidFill>
              <a:latin typeface="Arial" panose="020B0604020202020204" pitchFamily="34" charset="0"/>
              <a:cs typeface="Arial" panose="020B0604020202020204" pitchFamily="34" charset="0"/>
            </a:endParaRPr>
          </a:p>
          <a:p>
            <a:r>
              <a:rPr lang="en-GB" sz="1400" b="1">
                <a:solidFill>
                  <a:schemeClr val="bg1"/>
                </a:solidFill>
                <a:latin typeface="Arial" panose="020B0604020202020204" pitchFamily="34" charset="0"/>
                <a:cs typeface="Arial" panose="020B0604020202020204" pitchFamily="34" charset="0"/>
              </a:rPr>
              <a:t>Electric vehicle charging infrastructure</a:t>
            </a:r>
            <a:endParaRPr lang="en-GB" sz="1400">
              <a:solidFill>
                <a:schemeClr val="bg1"/>
              </a:solidFill>
              <a:latin typeface="Arial" panose="020B0604020202020204" pitchFamily="34" charset="0"/>
              <a:cs typeface="Arial" panose="020B0604020202020204" pitchFamily="34" charset="0"/>
            </a:endParaRPr>
          </a:p>
          <a:p>
            <a:r>
              <a:rPr lang="en-GB" sz="1200">
                <a:solidFill>
                  <a:schemeClr val="bg1"/>
                </a:solidFill>
                <a:latin typeface="Arial"/>
                <a:cs typeface="Arial"/>
              </a:rPr>
              <a:t>EV infrastructure has a strong and credible expansion plan in Hillingdon  — current provision is low relative to London, but the funding and installation pipeline imply a meaningful future uplift.</a:t>
            </a:r>
          </a:p>
          <a:p>
            <a:br>
              <a:rPr lang="en-GB" sz="1200">
                <a:latin typeface="Arial" panose="020B0604020202020204" pitchFamily="34" charset="0"/>
                <a:cs typeface="Arial" panose="020B0604020202020204" pitchFamily="34" charset="0"/>
              </a:rPr>
            </a:br>
            <a:r>
              <a:rPr lang="en-GB" sz="1200">
                <a:solidFill>
                  <a:schemeClr val="bg1"/>
                </a:solidFill>
                <a:latin typeface="Arial"/>
                <a:cs typeface="Arial"/>
              </a:rPr>
              <a:t>Public charging availability in Hillingdon is behind London overall — Hillingdon is shown at 75.3 chargers per 100,000 population in Q4 2025, versus a London mean of 338.6.</a:t>
            </a:r>
          </a:p>
          <a:p>
            <a:r>
              <a:rPr lang="en-GB" sz="1200">
                <a:solidFill>
                  <a:schemeClr val="bg1"/>
                </a:solidFill>
                <a:latin typeface="Arial"/>
                <a:cs typeface="Arial"/>
              </a:rPr>
              <a:t>Strategic investment is underway — a £7.5 million funding has been awarded through the Local Electric Vehicle Infrastructure programme. The borough is set to receive 1,673 new charging points, as part of a major expansion programme rather than incremental change.</a:t>
            </a:r>
          </a:p>
          <a:p>
            <a:endParaRPr lang="en-GB" sz="1200"/>
          </a:p>
          <a:p>
            <a:pPr fontAlgn="base">
              <a:lnSpc>
                <a:spcPts val="1275"/>
              </a:lnSpc>
            </a:pPr>
            <a:endParaRPr lang="en-GB" sz="1600">
              <a:solidFill>
                <a:schemeClr val="bg1"/>
              </a:solidFill>
              <a:latin typeface="Aptos Display"/>
            </a:endParaRPr>
          </a:p>
        </p:txBody>
      </p:sp>
    </p:spTree>
    <p:extLst>
      <p:ext uri="{BB962C8B-B14F-4D97-AF65-F5344CB8AC3E}">
        <p14:creationId xmlns:p14="http://schemas.microsoft.com/office/powerpoint/2010/main" val="230623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45DF1-43F1-FF26-E02B-22E3490C201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4E513C2-D838-1058-FE69-6871A28BCB75}"/>
              </a:ext>
            </a:extLst>
          </p:cNvPr>
          <p:cNvSpPr/>
          <p:nvPr/>
        </p:nvSpPr>
        <p:spPr>
          <a:xfrm>
            <a:off x="0" y="1"/>
            <a:ext cx="12192000" cy="566928"/>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6A11409A-51EC-FE43-8564-52E33788B035}"/>
              </a:ext>
            </a:extLst>
          </p:cNvPr>
          <p:cNvSpPr txBox="1"/>
          <p:nvPr/>
        </p:nvSpPr>
        <p:spPr>
          <a:xfrm>
            <a:off x="109654" y="36183"/>
            <a:ext cx="11952536" cy="461665"/>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Highways – Classified Roads</a:t>
            </a:r>
            <a:endParaRPr lang="en-GB" sz="2400">
              <a:solidFill>
                <a:schemeClr val="bg1"/>
              </a:solidFill>
            </a:endParaRPr>
          </a:p>
        </p:txBody>
      </p:sp>
      <p:sp>
        <p:nvSpPr>
          <p:cNvPr id="2" name="Subtitle 2">
            <a:extLst>
              <a:ext uri="{FF2B5EF4-FFF2-40B4-BE49-F238E27FC236}">
                <a16:creationId xmlns:a16="http://schemas.microsoft.com/office/drawing/2014/main" id="{0B9B554B-065C-DA26-9E64-EB6B22AB9C2C}"/>
              </a:ext>
            </a:extLst>
          </p:cNvPr>
          <p:cNvSpPr txBox="1">
            <a:spLocks/>
          </p:cNvSpPr>
          <p:nvPr/>
        </p:nvSpPr>
        <p:spPr>
          <a:xfrm>
            <a:off x="8248650" y="771525"/>
            <a:ext cx="3943350" cy="6086475"/>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This is the percentage of the local authority’s A roads and motorways (owned principal roads) where maintenance should be considered. This represents the percentage of road that is in the worst condition measured in 10 metre sections.</a:t>
            </a:r>
          </a:p>
          <a:p>
            <a:pPr algn="l"/>
            <a:r>
              <a:rPr lang="en-GB" sz="1400">
                <a:solidFill>
                  <a:schemeClr val="bg1"/>
                </a:solidFill>
                <a:latin typeface="Arial"/>
                <a:cs typeface="Arial"/>
              </a:rPr>
              <a:t>In 2024/25, the percentage of Hillingdon’s A roads and motorways where maintenance should be considered was 4%, which is below the London average (8%).</a:t>
            </a:r>
            <a:br>
              <a:rPr lang="en-GB" sz="1400">
                <a:latin typeface="Arial"/>
                <a:cs typeface="Arial"/>
              </a:rPr>
            </a:br>
            <a:br>
              <a:rPr lang="en-GB" sz="1400">
                <a:latin typeface="Arial"/>
                <a:cs typeface="Arial"/>
              </a:rPr>
            </a:br>
            <a:endParaRPr lang="en-GB" sz="1100">
              <a:solidFill>
                <a:schemeClr val="bg1"/>
              </a:solidFill>
              <a:latin typeface="Roboto"/>
              <a:ea typeface="Roboto"/>
              <a:cs typeface="Roboto"/>
            </a:endParaRPr>
          </a:p>
        </p:txBody>
      </p:sp>
      <p:pic>
        <p:nvPicPr>
          <p:cNvPr id="6" name="Picture 5">
            <a:extLst>
              <a:ext uri="{FF2B5EF4-FFF2-40B4-BE49-F238E27FC236}">
                <a16:creationId xmlns:a16="http://schemas.microsoft.com/office/drawing/2014/main" id="{CB8D9857-B34B-D276-8DB5-F0F739A65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741" y="842962"/>
            <a:ext cx="6068009" cy="5876848"/>
          </a:xfrm>
          <a:prstGeom prst="rect">
            <a:avLst/>
          </a:prstGeom>
        </p:spPr>
      </p:pic>
    </p:spTree>
    <p:extLst>
      <p:ext uri="{BB962C8B-B14F-4D97-AF65-F5344CB8AC3E}">
        <p14:creationId xmlns:p14="http://schemas.microsoft.com/office/powerpoint/2010/main" val="3894342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87F0D-ACA0-BD6C-90B2-2EC6B50F04C2}"/>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6EA03DEB-CB9B-8CB3-D6C8-7D963C12062C}"/>
              </a:ext>
            </a:extLst>
          </p:cNvPr>
          <p:cNvSpPr/>
          <p:nvPr/>
        </p:nvSpPr>
        <p:spPr>
          <a:xfrm>
            <a:off x="10078" y="3513"/>
            <a:ext cx="12192000" cy="529062"/>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5F3DA26A-1638-E1AC-019A-4CBD3541CE7D}"/>
              </a:ext>
            </a:extLst>
          </p:cNvPr>
          <p:cNvSpPr txBox="1"/>
          <p:nvPr/>
        </p:nvSpPr>
        <p:spPr>
          <a:xfrm>
            <a:off x="10078" y="70909"/>
            <a:ext cx="11952536" cy="461665"/>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Highways – Classified Roads</a:t>
            </a:r>
            <a:endParaRPr lang="en-GB" sz="2400">
              <a:solidFill>
                <a:schemeClr val="bg1"/>
              </a:solidFill>
            </a:endParaRPr>
          </a:p>
        </p:txBody>
      </p:sp>
      <p:sp>
        <p:nvSpPr>
          <p:cNvPr id="2" name="Subtitle 2">
            <a:extLst>
              <a:ext uri="{FF2B5EF4-FFF2-40B4-BE49-F238E27FC236}">
                <a16:creationId xmlns:a16="http://schemas.microsoft.com/office/drawing/2014/main" id="{B39A091F-113A-5855-5B4B-A3175248E2E6}"/>
              </a:ext>
            </a:extLst>
          </p:cNvPr>
          <p:cNvSpPr txBox="1">
            <a:spLocks/>
          </p:cNvSpPr>
          <p:nvPr/>
        </p:nvSpPr>
        <p:spPr>
          <a:xfrm>
            <a:off x="8715375" y="758493"/>
            <a:ext cx="3486703" cy="6095995"/>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This is the percentage of the local authority’s B and C roads (non-principal roads) where maintenance should be considered. This represents the percentage of road that is in the worst condition measured in 10 metre sections.</a:t>
            </a:r>
          </a:p>
          <a:p>
            <a:pPr algn="l"/>
            <a:r>
              <a:rPr lang="en-GB" sz="1400">
                <a:solidFill>
                  <a:schemeClr val="bg1"/>
                </a:solidFill>
                <a:latin typeface="Arial"/>
                <a:cs typeface="Arial"/>
              </a:rPr>
              <a:t>In 2024/25, the percentage of Hillingdon’s B and C roads where maintenance should be considered was 2%, which is below the London average (10%).</a:t>
            </a:r>
          </a:p>
          <a:p>
            <a:pPr algn="l"/>
            <a:r>
              <a:rPr lang="en-GB" sz="1400">
                <a:solidFill>
                  <a:schemeClr val="bg1"/>
                </a:solidFill>
                <a:latin typeface="Arial"/>
                <a:cs typeface="Arial"/>
              </a:rPr>
              <a:t>As the graph demonstrates, some authorities have not submitted data to the Department for Transport.</a:t>
            </a:r>
            <a:br>
              <a:rPr lang="en-GB" sz="1400">
                <a:latin typeface="Arial"/>
                <a:cs typeface="Arial"/>
              </a:rPr>
            </a:br>
            <a:br>
              <a:rPr lang="en-GB" sz="1400">
                <a:latin typeface="Arial"/>
                <a:cs typeface="Arial"/>
              </a:rPr>
            </a:br>
            <a:endParaRPr lang="en-GB" sz="1100">
              <a:solidFill>
                <a:schemeClr val="bg1"/>
              </a:solidFill>
              <a:latin typeface="Roboto"/>
              <a:ea typeface="Roboto"/>
              <a:cs typeface="Roboto"/>
            </a:endParaRPr>
          </a:p>
        </p:txBody>
      </p:sp>
      <p:pic>
        <p:nvPicPr>
          <p:cNvPr id="4" name="Picture 3">
            <a:extLst>
              <a:ext uri="{FF2B5EF4-FFF2-40B4-BE49-F238E27FC236}">
                <a16:creationId xmlns:a16="http://schemas.microsoft.com/office/drawing/2014/main" id="{34AA2FD6-1083-E839-1704-1FADB2EA4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758493"/>
            <a:ext cx="6150388" cy="5956632"/>
          </a:xfrm>
          <a:prstGeom prst="rect">
            <a:avLst/>
          </a:prstGeom>
        </p:spPr>
      </p:pic>
    </p:spTree>
    <p:extLst>
      <p:ext uri="{BB962C8B-B14F-4D97-AF65-F5344CB8AC3E}">
        <p14:creationId xmlns:p14="http://schemas.microsoft.com/office/powerpoint/2010/main" val="4245055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52E43-0334-6E50-8D58-8724A03E95D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447FB0C-681F-DC11-EC4D-8B1AAD0B69B8}"/>
              </a:ext>
            </a:extLst>
          </p:cNvPr>
          <p:cNvSpPr/>
          <p:nvPr/>
        </p:nvSpPr>
        <p:spPr>
          <a:xfrm>
            <a:off x="0" y="3512"/>
            <a:ext cx="12202078" cy="529061"/>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43156F8C-9635-AF4C-86D6-5E8E723D63FE}"/>
              </a:ext>
            </a:extLst>
          </p:cNvPr>
          <p:cNvSpPr txBox="1"/>
          <p:nvPr/>
        </p:nvSpPr>
        <p:spPr>
          <a:xfrm>
            <a:off x="236112" y="70908"/>
            <a:ext cx="11962614" cy="461665"/>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Highways - Unclassified Roads</a:t>
            </a:r>
            <a:endParaRPr lang="en-GB" sz="2400">
              <a:solidFill>
                <a:schemeClr val="bg1"/>
              </a:solidFill>
            </a:endParaRPr>
          </a:p>
        </p:txBody>
      </p:sp>
      <p:sp>
        <p:nvSpPr>
          <p:cNvPr id="7" name="Subtitle 2">
            <a:extLst>
              <a:ext uri="{FF2B5EF4-FFF2-40B4-BE49-F238E27FC236}">
                <a16:creationId xmlns:a16="http://schemas.microsoft.com/office/drawing/2014/main" id="{D7FE4B26-7B57-AFE4-E167-A29E60BC69A0}"/>
              </a:ext>
            </a:extLst>
          </p:cNvPr>
          <p:cNvSpPr txBox="1">
            <a:spLocks/>
          </p:cNvSpPr>
          <p:nvPr/>
        </p:nvSpPr>
        <p:spPr>
          <a:xfrm>
            <a:off x="8724429" y="761677"/>
            <a:ext cx="3474297" cy="6092811"/>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This is the percentage of the local authority's unclassified roads (U roads) where maintenance should be considered. There is no mandated method for collection of U road condition, hence a variety of road condition monitoring techniques are used by local authorities.</a:t>
            </a:r>
            <a:br>
              <a:rPr lang="en-GB" sz="1400">
                <a:latin typeface="Arial"/>
              </a:rPr>
            </a:br>
            <a:br>
              <a:rPr lang="en-GB" sz="1400">
                <a:latin typeface="Arial"/>
              </a:rPr>
            </a:br>
            <a:r>
              <a:rPr lang="en-GB" sz="1400">
                <a:solidFill>
                  <a:schemeClr val="bg1"/>
                </a:solidFill>
                <a:latin typeface="Arial"/>
                <a:cs typeface="Arial"/>
              </a:rPr>
              <a:t>In 2024/25, the percentage of Hillingdon’s unclassified roads where maintenance should be considered is 5%, which is below the London average (12%).</a:t>
            </a:r>
          </a:p>
          <a:p>
            <a:pPr algn="l"/>
            <a:r>
              <a:rPr lang="en-GB" sz="1400">
                <a:solidFill>
                  <a:schemeClr val="bg1"/>
                </a:solidFill>
                <a:latin typeface="Arial"/>
                <a:cs typeface="Arial"/>
              </a:rPr>
              <a:t>As the graph demonstrates, some authorities have not submitted data to the Department for Transport.</a:t>
            </a:r>
            <a:br>
              <a:rPr lang="en-GB" sz="1400">
                <a:latin typeface="Arial"/>
                <a:cs typeface="Arial"/>
              </a:rPr>
            </a:br>
            <a:br>
              <a:rPr lang="en-GB" sz="1400">
                <a:latin typeface="Arial"/>
                <a:cs typeface="Arial"/>
              </a:rPr>
            </a:br>
            <a:endParaRPr lang="en-GB" sz="1100">
              <a:solidFill>
                <a:schemeClr val="bg1"/>
              </a:solidFill>
              <a:latin typeface="Roboto"/>
              <a:ea typeface="Roboto"/>
              <a:cs typeface="Roboto"/>
            </a:endParaRPr>
          </a:p>
        </p:txBody>
      </p:sp>
      <p:pic>
        <p:nvPicPr>
          <p:cNvPr id="4" name="Picture 3">
            <a:extLst>
              <a:ext uri="{FF2B5EF4-FFF2-40B4-BE49-F238E27FC236}">
                <a16:creationId xmlns:a16="http://schemas.microsoft.com/office/drawing/2014/main" id="{A325B098-F199-F2B7-06E1-EF4632082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01" y="599969"/>
            <a:ext cx="6232423" cy="6036083"/>
          </a:xfrm>
          <a:prstGeom prst="rect">
            <a:avLst/>
          </a:prstGeom>
        </p:spPr>
      </p:pic>
    </p:spTree>
    <p:extLst>
      <p:ext uri="{BB962C8B-B14F-4D97-AF65-F5344CB8AC3E}">
        <p14:creationId xmlns:p14="http://schemas.microsoft.com/office/powerpoint/2010/main" val="20924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C3DF-2DD7-A4AF-8967-F51D07B43621}"/>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D87D074A-5E79-77FA-8835-723B3C149E0E}"/>
              </a:ext>
            </a:extLst>
          </p:cNvPr>
          <p:cNvSpPr txBox="1">
            <a:spLocks/>
          </p:cNvSpPr>
          <p:nvPr/>
        </p:nvSpPr>
        <p:spPr>
          <a:xfrm>
            <a:off x="13668" y="868657"/>
            <a:ext cx="3188091" cy="3677057"/>
          </a:xfrm>
          <a:prstGeom prst="rect">
            <a:avLst/>
          </a:prstGeom>
          <a:solidFill>
            <a:srgbClr val="005148"/>
          </a:solidFill>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Arial"/>
                <a:cs typeface="Arial"/>
              </a:rPr>
              <a:t>This chart shows the number of potholes reported each month during the past two financial years. Potholes are a common concern for many residents as they affect road safety and can damage vehicles.</a:t>
            </a:r>
          </a:p>
          <a:p>
            <a:pPr algn="l"/>
            <a:r>
              <a:rPr lang="en-GB" sz="1200">
                <a:solidFill>
                  <a:schemeClr val="bg1"/>
                </a:solidFill>
                <a:latin typeface="Arial"/>
                <a:cs typeface="Arial"/>
              </a:rPr>
              <a:t>Looking at the data, you can see that the number of reported potholes can change a lot from month to month, often spiking in winter and early spring, when cold and wet weather causes the most damage to road surfaces. Compared to last year, this year has seen fewer reports in several months, especially in April and October, which shows improvement.  The very wet period from January 2026 to March 2026 contributed to a spike in pot holes being reported.</a:t>
            </a:r>
          </a:p>
          <a:p>
            <a:pPr algn="l"/>
            <a:r>
              <a:rPr lang="en-GB" sz="1200">
                <a:solidFill>
                  <a:schemeClr val="bg1"/>
                </a:solidFill>
                <a:latin typeface="Arial"/>
                <a:cs typeface="Arial"/>
              </a:rPr>
              <a:t>By tracking these numbers, the council can better understand when and where road repairs are needed most and focus resources to keep roads safer and smoother for everyone in Hillingdon.</a:t>
            </a:r>
            <a:endParaRPr lang="en-GB" sz="1200">
              <a:solidFill>
                <a:schemeClr val="bg1"/>
              </a:solidFill>
              <a:latin typeface="Roboto"/>
              <a:ea typeface="Roboto"/>
              <a:cs typeface="Roboto"/>
            </a:endParaRPr>
          </a:p>
        </p:txBody>
      </p:sp>
      <p:sp>
        <p:nvSpPr>
          <p:cNvPr id="12" name="Subtitle 2">
            <a:extLst>
              <a:ext uri="{FF2B5EF4-FFF2-40B4-BE49-F238E27FC236}">
                <a16:creationId xmlns:a16="http://schemas.microsoft.com/office/drawing/2014/main" id="{42083788-7D74-FF02-E518-F3FBA4F40C13}"/>
              </a:ext>
            </a:extLst>
          </p:cNvPr>
          <p:cNvSpPr txBox="1">
            <a:spLocks/>
          </p:cNvSpPr>
          <p:nvPr/>
        </p:nvSpPr>
        <p:spPr>
          <a:xfrm>
            <a:off x="-1" y="331"/>
            <a:ext cx="12191698" cy="55027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Highways - Potholes</a:t>
            </a:r>
          </a:p>
        </p:txBody>
      </p:sp>
      <p:pic>
        <p:nvPicPr>
          <p:cNvPr id="4" name="Picture 3">
            <a:extLst>
              <a:ext uri="{FF2B5EF4-FFF2-40B4-BE49-F238E27FC236}">
                <a16:creationId xmlns:a16="http://schemas.microsoft.com/office/drawing/2014/main" id="{1BCB5847-B3FD-4372-B40C-BBFB7B0234D1}"/>
              </a:ext>
            </a:extLst>
          </p:cNvPr>
          <p:cNvPicPr>
            <a:picLocks noChangeAspect="1"/>
          </p:cNvPicPr>
          <p:nvPr/>
        </p:nvPicPr>
        <p:blipFill>
          <a:blip r:embed="rId3"/>
          <a:srcRect r="914" b="1010"/>
          <a:stretch>
            <a:fillRect/>
          </a:stretch>
        </p:blipFill>
        <p:spPr>
          <a:xfrm>
            <a:off x="3357055" y="824726"/>
            <a:ext cx="8620821" cy="2603743"/>
          </a:xfrm>
          <a:prstGeom prst="rect">
            <a:avLst/>
          </a:prstGeom>
        </p:spPr>
      </p:pic>
      <p:sp>
        <p:nvSpPr>
          <p:cNvPr id="8" name="TextBox 7">
            <a:extLst>
              <a:ext uri="{FF2B5EF4-FFF2-40B4-BE49-F238E27FC236}">
                <a16:creationId xmlns:a16="http://schemas.microsoft.com/office/drawing/2014/main" id="{AEC69DBD-9648-1BE7-A55F-7A48F1213386}"/>
              </a:ext>
            </a:extLst>
          </p:cNvPr>
          <p:cNvSpPr txBox="1"/>
          <p:nvPr/>
        </p:nvSpPr>
        <p:spPr>
          <a:xfrm>
            <a:off x="3093130" y="3267973"/>
            <a:ext cx="6145160" cy="369332"/>
          </a:xfrm>
          <a:prstGeom prst="rect">
            <a:avLst/>
          </a:prstGeom>
          <a:noFill/>
        </p:spPr>
        <p:txBody>
          <a:bodyPr wrap="square">
            <a:spAutoFit/>
          </a:bodyPr>
          <a:lstStyle/>
          <a:p>
            <a:r>
              <a:rPr lang="en-GB"/>
              <a:t> </a:t>
            </a:r>
          </a:p>
        </p:txBody>
      </p:sp>
      <p:sp>
        <p:nvSpPr>
          <p:cNvPr id="10" name="TextBox 9">
            <a:extLst>
              <a:ext uri="{FF2B5EF4-FFF2-40B4-BE49-F238E27FC236}">
                <a16:creationId xmlns:a16="http://schemas.microsoft.com/office/drawing/2014/main" id="{4ED49F51-19AB-3078-4074-B3F05A264F45}"/>
              </a:ext>
            </a:extLst>
          </p:cNvPr>
          <p:cNvSpPr txBox="1"/>
          <p:nvPr/>
        </p:nvSpPr>
        <p:spPr>
          <a:xfrm>
            <a:off x="13668" y="5094892"/>
            <a:ext cx="6145160" cy="369332"/>
          </a:xfrm>
          <a:prstGeom prst="rect">
            <a:avLst/>
          </a:prstGeom>
          <a:noFill/>
        </p:spPr>
        <p:txBody>
          <a:bodyPr wrap="square">
            <a:spAutoFit/>
          </a:bodyPr>
          <a:lstStyle/>
          <a:p>
            <a:r>
              <a:rPr lang="en-GB"/>
              <a:t> </a:t>
            </a:r>
            <a:r>
              <a:rPr lang="en-GB" b="1">
                <a:latin typeface="Arial" panose="020B0604020202020204" pitchFamily="34" charset="0"/>
                <a:cs typeface="Arial" panose="020B0604020202020204" pitchFamily="34" charset="0"/>
              </a:rPr>
              <a:t>Department for Transport Road Maintenance Map</a:t>
            </a:r>
          </a:p>
        </p:txBody>
      </p:sp>
      <p:pic>
        <p:nvPicPr>
          <p:cNvPr id="1026" name="Picture 2">
            <a:extLst>
              <a:ext uri="{FF2B5EF4-FFF2-40B4-BE49-F238E27FC236}">
                <a16:creationId xmlns:a16="http://schemas.microsoft.com/office/drawing/2014/main" id="{88D4478D-861E-003B-D536-65F36BDF7D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9785" y="3952074"/>
            <a:ext cx="3188091" cy="27722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1CC052-048D-20B1-4CCD-7198EF377A62}"/>
              </a:ext>
            </a:extLst>
          </p:cNvPr>
          <p:cNvSpPr txBox="1"/>
          <p:nvPr/>
        </p:nvSpPr>
        <p:spPr>
          <a:xfrm>
            <a:off x="13668" y="5488394"/>
            <a:ext cx="8373642" cy="1369606"/>
          </a:xfrm>
          <a:prstGeom prst="rect">
            <a:avLst/>
          </a:prstGeom>
          <a:solidFill>
            <a:srgbClr val="005148"/>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300" b="0" i="0" u="none" strike="noStrike" baseline="0">
                <a:solidFill>
                  <a:schemeClr val="bg1"/>
                </a:solidFill>
                <a:latin typeface="Roboto"/>
                <a:ea typeface="Segoe UI"/>
                <a:cs typeface="Segoe UI"/>
              </a:rPr>
              <a:t>In January 2026</a:t>
            </a:r>
            <a:r>
              <a:rPr lang="en-GB" sz="1300">
                <a:solidFill>
                  <a:schemeClr val="bg1"/>
                </a:solidFill>
                <a:latin typeface="Roboto"/>
                <a:ea typeface="Segoe UI"/>
                <a:cs typeface="Segoe UI"/>
              </a:rPr>
              <a:t>,</a:t>
            </a:r>
            <a:r>
              <a:rPr lang="en-GB" sz="1300" b="0" i="0" u="none" strike="noStrike" baseline="0">
                <a:solidFill>
                  <a:schemeClr val="bg1"/>
                </a:solidFill>
                <a:latin typeface="Roboto"/>
                <a:ea typeface="Segoe UI"/>
                <a:cs typeface="Segoe UI"/>
              </a:rPr>
              <a:t> </a:t>
            </a:r>
            <a:r>
              <a:rPr lang="en-GB" sz="1300" b="0" i="0" u="none" strike="noStrike" baseline="0">
                <a:solidFill>
                  <a:schemeClr val="bg1"/>
                </a:solidFill>
                <a:latin typeface="Arial"/>
                <a:ea typeface="Segoe UI"/>
                <a:cs typeface="Segoe UI"/>
              </a:rPr>
              <a:t>Hillingdon was one of only two London boroughs ranked green on the Department for Transport Road Maintenance Ratings map, showing how effective Hillingdon is at tackling potholes, resurfacing roads and restoring pride to a local area.​</a:t>
            </a:r>
            <a:r>
              <a:rPr sz="1300" b="0" i="0">
                <a:solidFill>
                  <a:schemeClr val="bg1"/>
                </a:solidFill>
                <a:latin typeface="Arial"/>
                <a:ea typeface="Arial"/>
                <a:cs typeface="Arial"/>
              </a:rPr>
              <a:t>​</a:t>
            </a:r>
            <a:endParaRPr lang="en-GB" sz="1300" b="0" i="0">
              <a:solidFill>
                <a:schemeClr val="bg1"/>
              </a:solidFill>
              <a:latin typeface="Arial"/>
              <a:ea typeface="Arial"/>
              <a:cs typeface="Arial"/>
            </a:endParaRPr>
          </a:p>
          <a:p>
            <a:endParaRPr lang="en-GB" sz="1300" b="0" i="0">
              <a:solidFill>
                <a:schemeClr val="bg1"/>
              </a:solidFill>
              <a:latin typeface="Arial"/>
              <a:ea typeface="Arial"/>
              <a:cs typeface="Arial"/>
            </a:endParaRPr>
          </a:p>
          <a:p>
            <a:endParaRPr lang="en-GB" sz="1300">
              <a:solidFill>
                <a:schemeClr val="bg1"/>
              </a:solidFill>
              <a:latin typeface="Arial"/>
              <a:cs typeface="Arial"/>
            </a:endParaRPr>
          </a:p>
          <a:p>
            <a:endParaRPr lang="en-US"/>
          </a:p>
        </p:txBody>
      </p:sp>
    </p:spTree>
    <p:extLst>
      <p:ext uri="{BB962C8B-B14F-4D97-AF65-F5344CB8AC3E}">
        <p14:creationId xmlns:p14="http://schemas.microsoft.com/office/powerpoint/2010/main" val="41601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094C-CDB6-7371-CA60-E995C4E5A4D6}"/>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20157B71-2866-6902-6576-75BFFAEADA8E}"/>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DE2AACEF-32D1-CE52-F206-1D464CDB5134}"/>
              </a:ext>
            </a:extLst>
          </p:cNvPr>
          <p:cNvSpPr/>
          <p:nvPr/>
        </p:nvSpPr>
        <p:spPr>
          <a:xfrm>
            <a:off x="0" y="0"/>
            <a:ext cx="12192000"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9DB378CF-62B6-FAF4-BCF7-A1053450E747}"/>
              </a:ext>
            </a:extLst>
          </p:cNvPr>
          <p:cNvSpPr txBox="1"/>
          <p:nvPr/>
        </p:nvSpPr>
        <p:spPr>
          <a:xfrm>
            <a:off x="591332" y="4343783"/>
            <a:ext cx="8572420" cy="830997"/>
          </a:xfrm>
          <a:prstGeom prst="rect">
            <a:avLst/>
          </a:prstGeom>
          <a:noFill/>
        </p:spPr>
        <p:txBody>
          <a:bodyPr wrap="square" lIns="91440" tIns="45720" rIns="91440" bIns="45720" rtlCol="0" anchor="t">
            <a:spAutoFit/>
          </a:bodyPr>
          <a:lstStyle/>
          <a:p>
            <a:r>
              <a:rPr lang="en-GB" sz="2400" b="1">
                <a:solidFill>
                  <a:schemeClr val="bg1"/>
                </a:solidFill>
                <a:latin typeface="Arial"/>
                <a:cs typeface="Arial"/>
              </a:rPr>
              <a:t>Leader of the Council: Cllr Steve Tuckwell</a:t>
            </a:r>
          </a:p>
          <a:p>
            <a:endParaRPr lang="en-GB" sz="2400" b="1">
              <a:solidFill>
                <a:schemeClr val="bg1"/>
              </a:solidFill>
              <a:latin typeface="Arial"/>
              <a:cs typeface="Arial"/>
            </a:endParaRPr>
          </a:p>
        </p:txBody>
      </p:sp>
      <p:sp>
        <p:nvSpPr>
          <p:cNvPr id="3" name="TextBox 2">
            <a:extLst>
              <a:ext uri="{FF2B5EF4-FFF2-40B4-BE49-F238E27FC236}">
                <a16:creationId xmlns:a16="http://schemas.microsoft.com/office/drawing/2014/main" id="{A747426A-AF22-9C39-D7BA-61A308E3F2AA}"/>
              </a:ext>
            </a:extLst>
          </p:cNvPr>
          <p:cNvSpPr txBox="1"/>
          <p:nvPr/>
        </p:nvSpPr>
        <p:spPr>
          <a:xfrm>
            <a:off x="3283974" y="501445"/>
            <a:ext cx="8308258" cy="3831818"/>
          </a:xfrm>
          <a:prstGeom prst="rect">
            <a:avLst/>
          </a:prstGeom>
          <a:noFill/>
        </p:spPr>
        <p:txBody>
          <a:bodyPr wrap="square" lIns="91440" tIns="45720" rIns="91440" bIns="45720" rtlCol="0" anchor="t">
            <a:spAutoFit/>
          </a:bodyPr>
          <a:lstStyle/>
          <a:p>
            <a:pPr fontAlgn="base"/>
            <a:endParaRPr lang="en-GB" sz="1100">
              <a:solidFill>
                <a:schemeClr val="bg1"/>
              </a:solidFill>
              <a:latin typeface="Arial" panose="020B0604020202020204" pitchFamily="34" charset="0"/>
              <a:cs typeface="Arial" panose="020B0604020202020204" pitchFamily="34" charset="0"/>
            </a:endParaRPr>
          </a:p>
          <a:p>
            <a:pPr fontAlgn="base"/>
            <a:br>
              <a:rPr lang="en-GB" sz="1100">
                <a:latin typeface="Arial" panose="020B0604020202020204" pitchFamily="34" charset="0"/>
                <a:cs typeface="Arial" panose="020B0604020202020204" pitchFamily="34" charset="0"/>
              </a:rPr>
            </a:br>
            <a:r>
              <a:rPr lang="en-GB" sz="1100">
                <a:solidFill>
                  <a:schemeClr val="bg1"/>
                </a:solidFill>
                <a:latin typeface="Arial"/>
                <a:cs typeface="Arial"/>
              </a:rPr>
              <a:t>​</a:t>
            </a:r>
            <a:r>
              <a:rPr lang="en-GB" sz="1400">
                <a:solidFill>
                  <a:schemeClr val="bg1"/>
                </a:solidFill>
                <a:latin typeface="Arial"/>
                <a:cs typeface="Arial"/>
              </a:rPr>
              <a:t>For councils, performance management uses data to drive evidence-based decision making, challenging current ways of working and service delivery models. It helps local government take responsibility for its performance and allows our residents to hold us to account, ensuring we are meeting local needs and spending their money wisely.</a:t>
            </a:r>
          </a:p>
          <a:p>
            <a:pPr fontAlgn="base"/>
            <a:endParaRPr lang="en-GB" sz="1400">
              <a:solidFill>
                <a:schemeClr val="bg1"/>
              </a:solidFill>
              <a:latin typeface="Arial" panose="020B0604020202020204" pitchFamily="34" charset="0"/>
              <a:cs typeface="Arial" panose="020B0604020202020204" pitchFamily="34" charset="0"/>
            </a:endParaRPr>
          </a:p>
          <a:p>
            <a:r>
              <a:rPr lang="en-GB" sz="1400">
                <a:solidFill>
                  <a:schemeClr val="bg1"/>
                </a:solidFill>
                <a:latin typeface="Arial"/>
                <a:cs typeface="Arial"/>
              </a:rPr>
              <a:t>Performance management involves setting shared goals and measuring progress towards them. It ensures governance arrangements are in place to achieve an authority's objectives. In Hillingdon, performance is aligned with the Council Strategy, providing performance reports to services, senior management teams, the Corporate Management Team, and the Leader and Cabinet.</a:t>
            </a:r>
          </a:p>
          <a:p>
            <a:endParaRPr lang="en-GB" sz="1400">
              <a:solidFill>
                <a:schemeClr val="bg1"/>
              </a:solidFill>
              <a:latin typeface="Arial" panose="020B0604020202020204" pitchFamily="34" charset="0"/>
              <a:cs typeface="Arial" panose="020B0604020202020204" pitchFamily="34" charset="0"/>
            </a:endParaRPr>
          </a:p>
          <a:p>
            <a:r>
              <a:rPr lang="en-GB" sz="1400">
                <a:solidFill>
                  <a:schemeClr val="bg1"/>
                </a:solidFill>
                <a:latin typeface="Arial"/>
                <a:cs typeface="Arial"/>
              </a:rPr>
              <a:t>This annual report uses key performance indicators and monitoring data to show the performance of key services for the financial year 2025/26 (it should be noted that 2024/25 is the latest data for some metrics). Where possible, we have benchmarked these against comparable authorities and have used the latest published data.</a:t>
            </a:r>
          </a:p>
          <a:p>
            <a:pPr fontAlgn="base"/>
            <a:endParaRPr lang="en-GB" sz="1400">
              <a:solidFill>
                <a:schemeClr val="bg1"/>
              </a:solidFill>
              <a:latin typeface="Arial" panose="020B0604020202020204" pitchFamily="34" charset="0"/>
              <a:cs typeface="Arial" panose="020B0604020202020204" pitchFamily="34" charset="0"/>
            </a:endParaRPr>
          </a:p>
          <a:p>
            <a:pPr fontAlgn="base"/>
            <a:r>
              <a:rPr lang="en-GB" sz="1100">
                <a:solidFill>
                  <a:schemeClr val="bg1"/>
                </a:solidFill>
                <a:latin typeface="Arial" panose="020B0604020202020204" pitchFamily="34" charset="0"/>
                <a:cs typeface="Arial" panose="020B0604020202020204" pitchFamily="34" charset="0"/>
              </a:rPr>
              <a:t>​</a:t>
            </a:r>
            <a:r>
              <a:rPr lang="en-US" sz="1100">
                <a:solidFill>
                  <a:schemeClr val="bg1"/>
                </a:solidFill>
                <a:latin typeface="Arial" panose="020B0604020202020204" pitchFamily="34" charset="0"/>
                <a:cs typeface="Arial" panose="020B0604020202020204" pitchFamily="34" charset="0"/>
              </a:rPr>
              <a:t>​</a:t>
            </a:r>
          </a:p>
        </p:txBody>
      </p:sp>
      <p:pic>
        <p:nvPicPr>
          <p:cNvPr id="1026" name="Picture 2" descr="Profile image for Councillor Steve Tuckwell">
            <a:extLst>
              <a:ext uri="{FF2B5EF4-FFF2-40B4-BE49-F238E27FC236}">
                <a16:creationId xmlns:a16="http://schemas.microsoft.com/office/drawing/2014/main" id="{68D6C2A6-2FDC-8EFB-9147-525962B17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87" y="920131"/>
            <a:ext cx="1905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86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3A5F-3E3F-4FC1-E501-9BF033112A8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B69254A4-E501-5D0E-9175-0DBC9E586352}"/>
              </a:ext>
            </a:extLst>
          </p:cNvPr>
          <p:cNvSpPr/>
          <p:nvPr/>
        </p:nvSpPr>
        <p:spPr>
          <a:xfrm>
            <a:off x="0" y="3513"/>
            <a:ext cx="12202078" cy="618280"/>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F651EE85-5BB7-769C-E9D8-F57F213B713B}"/>
              </a:ext>
            </a:extLst>
          </p:cNvPr>
          <p:cNvSpPr txBox="1"/>
          <p:nvPr/>
        </p:nvSpPr>
        <p:spPr>
          <a:xfrm>
            <a:off x="114853" y="78035"/>
            <a:ext cx="7819472" cy="830997"/>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Highways – Electric vehicle (EV) charging </a:t>
            </a:r>
          </a:p>
          <a:p>
            <a:endParaRPr lang="en-GB" sz="2400">
              <a:solidFill>
                <a:schemeClr val="bg1"/>
              </a:solidFill>
            </a:endParaRPr>
          </a:p>
        </p:txBody>
      </p:sp>
      <p:sp>
        <p:nvSpPr>
          <p:cNvPr id="7" name="Subtitle 2">
            <a:extLst>
              <a:ext uri="{FF2B5EF4-FFF2-40B4-BE49-F238E27FC236}">
                <a16:creationId xmlns:a16="http://schemas.microsoft.com/office/drawing/2014/main" id="{8CF35F5E-66E7-0873-4B8A-DEDD4BA8FD28}"/>
              </a:ext>
            </a:extLst>
          </p:cNvPr>
          <p:cNvSpPr txBox="1">
            <a:spLocks/>
          </p:cNvSpPr>
          <p:nvPr/>
        </p:nvSpPr>
        <p:spPr>
          <a:xfrm>
            <a:off x="8698854" y="741654"/>
            <a:ext cx="3493146" cy="6116346"/>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chemeClr val="bg1"/>
                </a:solidFill>
                <a:latin typeface="Arial" panose="020B0604020202020204" pitchFamily="34" charset="0"/>
                <a:cs typeface="Arial" panose="020B0604020202020204" pitchFamily="34" charset="0"/>
              </a:rPr>
              <a:t>Public EV charging devices per 100,000 population</a:t>
            </a:r>
          </a:p>
          <a:p>
            <a:pPr algn="l" fontAlgn="base"/>
            <a:r>
              <a:rPr lang="en-GB" sz="1400">
                <a:solidFill>
                  <a:schemeClr val="bg1"/>
                </a:solidFill>
                <a:latin typeface="Arial"/>
                <a:cs typeface="Arial"/>
              </a:rPr>
              <a:t>In Q4 (Oct-Dec) 2025, the number of publicly available electric vehicle charging devices (all speeds) per 100,000 population in Hillingdon was 75.3, which is below the London mean of 338.6 (based on charging devices at all speeds).</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The council has joined forces with Brent, Ealing, Hammersmith &amp; Fulham, Haringey and Harrow to secure £7.5 million from the government's Local Electric Vehicle Infrastructure (LEVI) fund. </a:t>
            </a:r>
          </a:p>
          <a:p>
            <a:pPr algn="l" fontAlgn="base"/>
            <a:r>
              <a:rPr lang="en-GB" sz="1400">
                <a:solidFill>
                  <a:schemeClr val="bg1"/>
                </a:solidFill>
                <a:latin typeface="Arial"/>
                <a:cs typeface="Arial"/>
              </a:rPr>
              <a:t>The partnership is in the process of procuring a supplier to install and manage the new EV charge points across all five boroughs, with 1,673 new EV charging points set to be installed across Hillingdon.</a:t>
            </a:r>
          </a:p>
          <a:p>
            <a:pPr algn="l"/>
            <a:endParaRPr lang="en-GB" sz="1600">
              <a:solidFill>
                <a:schemeClr val="bg1"/>
              </a:solidFill>
              <a:latin typeface="Roboto"/>
              <a:ea typeface="Roboto"/>
              <a:cs typeface="Roboto"/>
            </a:endParaRPr>
          </a:p>
        </p:txBody>
      </p:sp>
      <p:pic>
        <p:nvPicPr>
          <p:cNvPr id="3" name="Picture 2">
            <a:extLst>
              <a:ext uri="{FF2B5EF4-FFF2-40B4-BE49-F238E27FC236}">
                <a16:creationId xmlns:a16="http://schemas.microsoft.com/office/drawing/2014/main" id="{A66AA1E6-3E5C-91E1-89AC-602CF892C102}"/>
              </a:ext>
            </a:extLst>
          </p:cNvPr>
          <p:cNvPicPr>
            <a:picLocks noChangeAspect="1"/>
          </p:cNvPicPr>
          <p:nvPr/>
        </p:nvPicPr>
        <p:blipFill>
          <a:blip r:embed="rId3"/>
          <a:stretch>
            <a:fillRect/>
          </a:stretch>
        </p:blipFill>
        <p:spPr>
          <a:xfrm>
            <a:off x="163077" y="741654"/>
            <a:ext cx="5396475" cy="3907979"/>
          </a:xfrm>
          <a:prstGeom prst="rect">
            <a:avLst/>
          </a:prstGeom>
        </p:spPr>
      </p:pic>
      <p:pic>
        <p:nvPicPr>
          <p:cNvPr id="10" name="Picture 9">
            <a:extLst>
              <a:ext uri="{FF2B5EF4-FFF2-40B4-BE49-F238E27FC236}">
                <a16:creationId xmlns:a16="http://schemas.microsoft.com/office/drawing/2014/main" id="{107C4A78-5867-057C-2B0C-F1122C33AA15}"/>
              </a:ext>
            </a:extLst>
          </p:cNvPr>
          <p:cNvPicPr>
            <a:picLocks noChangeAspect="1"/>
          </p:cNvPicPr>
          <p:nvPr/>
        </p:nvPicPr>
        <p:blipFill>
          <a:blip r:embed="rId4"/>
          <a:stretch>
            <a:fillRect/>
          </a:stretch>
        </p:blipFill>
        <p:spPr>
          <a:xfrm>
            <a:off x="114853" y="4673001"/>
            <a:ext cx="7502099" cy="2032533"/>
          </a:xfrm>
          <a:prstGeom prst="rect">
            <a:avLst/>
          </a:prstGeom>
        </p:spPr>
      </p:pic>
    </p:spTree>
    <p:extLst>
      <p:ext uri="{BB962C8B-B14F-4D97-AF65-F5344CB8AC3E}">
        <p14:creationId xmlns:p14="http://schemas.microsoft.com/office/powerpoint/2010/main" val="3950029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DA3E2-4D25-8A8B-7160-C573519FC7EA}"/>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B15F42C3-3E71-B36B-A577-E806BF8E5880}"/>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EC7D9447-C99F-25EB-EA04-8B631F0CD78F}"/>
              </a:ext>
            </a:extLst>
          </p:cNvPr>
          <p:cNvSpPr/>
          <p:nvPr/>
        </p:nvSpPr>
        <p:spPr>
          <a:xfrm>
            <a:off x="10078" y="3512"/>
            <a:ext cx="12192000"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386DD075-4DFC-1F73-CAB2-63D7499C1206}"/>
              </a:ext>
            </a:extLst>
          </p:cNvPr>
          <p:cNvSpPr txBox="1"/>
          <p:nvPr/>
        </p:nvSpPr>
        <p:spPr>
          <a:xfrm>
            <a:off x="764621" y="3071190"/>
            <a:ext cx="8572420" cy="830997"/>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Cabinet Member: Cllr Susan O'Brien </a:t>
            </a:r>
          </a:p>
          <a:p>
            <a:r>
              <a:rPr lang="en-GB" sz="2400">
                <a:solidFill>
                  <a:schemeClr val="bg1"/>
                </a:solidFill>
                <a:latin typeface="Arial"/>
                <a:cs typeface="Arial"/>
              </a:rPr>
              <a:t>Portfolio: Children, Families, Health and Care</a:t>
            </a:r>
          </a:p>
        </p:txBody>
      </p:sp>
      <p:pic>
        <p:nvPicPr>
          <p:cNvPr id="3" name="Picture 2" descr="A person with blonde hair smiling&#10;&#10;AI-generated content may be incorrect.">
            <a:extLst>
              <a:ext uri="{FF2B5EF4-FFF2-40B4-BE49-F238E27FC236}">
                <a16:creationId xmlns:a16="http://schemas.microsoft.com/office/drawing/2014/main" id="{0C1D57A4-A0A7-5C58-34CE-3BA176BB656A}"/>
              </a:ext>
            </a:extLst>
          </p:cNvPr>
          <p:cNvPicPr>
            <a:picLocks noChangeAspect="1"/>
          </p:cNvPicPr>
          <p:nvPr/>
        </p:nvPicPr>
        <p:blipFill>
          <a:blip r:embed="rId3"/>
          <a:stretch>
            <a:fillRect/>
          </a:stretch>
        </p:blipFill>
        <p:spPr>
          <a:xfrm>
            <a:off x="866163" y="367036"/>
            <a:ext cx="1891277" cy="2441790"/>
          </a:xfrm>
          <a:prstGeom prst="rect">
            <a:avLst/>
          </a:prstGeom>
        </p:spPr>
      </p:pic>
      <p:sp>
        <p:nvSpPr>
          <p:cNvPr id="6" name="TextBox 5">
            <a:extLst>
              <a:ext uri="{FF2B5EF4-FFF2-40B4-BE49-F238E27FC236}">
                <a16:creationId xmlns:a16="http://schemas.microsoft.com/office/drawing/2014/main" id="{06ED69B6-DFDA-168F-7103-1E0BA646199A}"/>
              </a:ext>
            </a:extLst>
          </p:cNvPr>
          <p:cNvSpPr txBox="1"/>
          <p:nvPr/>
        </p:nvSpPr>
        <p:spPr>
          <a:xfrm>
            <a:off x="8209626" y="3625783"/>
            <a:ext cx="3800104" cy="369332"/>
          </a:xfrm>
          <a:prstGeom prst="rect">
            <a:avLst/>
          </a:prstGeom>
          <a:noFill/>
        </p:spPr>
        <p:txBody>
          <a:bodyPr wrap="square" rtlCol="0">
            <a:spAutoFit/>
          </a:bodyPr>
          <a:lstStyle/>
          <a:p>
            <a:pPr algn="ctr"/>
            <a:r>
              <a:rPr lang="en-GB">
                <a:solidFill>
                  <a:schemeClr val="bg1"/>
                </a:solidFill>
              </a:rPr>
              <a:t>Our commitments to residents </a:t>
            </a:r>
          </a:p>
        </p:txBody>
      </p:sp>
      <p:sp>
        <p:nvSpPr>
          <p:cNvPr id="7" name="Rectangle 6">
            <a:extLst>
              <a:ext uri="{FF2B5EF4-FFF2-40B4-BE49-F238E27FC236}">
                <a16:creationId xmlns:a16="http://schemas.microsoft.com/office/drawing/2014/main" id="{E4D33125-6F2C-3AF5-AA04-D5C58B6F28DC}"/>
              </a:ext>
            </a:extLst>
          </p:cNvPr>
          <p:cNvSpPr/>
          <p:nvPr/>
        </p:nvSpPr>
        <p:spPr>
          <a:xfrm>
            <a:off x="7859397" y="3561051"/>
            <a:ext cx="4144488" cy="34360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Thriving, healthy households</a:t>
            </a:r>
          </a:p>
        </p:txBody>
      </p:sp>
    </p:spTree>
    <p:extLst>
      <p:ext uri="{BB962C8B-B14F-4D97-AF65-F5344CB8AC3E}">
        <p14:creationId xmlns:p14="http://schemas.microsoft.com/office/powerpoint/2010/main" val="178843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BD3AF-0DE0-80CD-F1CD-4C895A8119F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C6BE97EC-F253-F5EC-CAD6-048E16A22E11}"/>
              </a:ext>
            </a:extLst>
          </p:cNvPr>
          <p:cNvSpPr/>
          <p:nvPr/>
        </p:nvSpPr>
        <p:spPr>
          <a:xfrm>
            <a:off x="0" y="0"/>
            <a:ext cx="12192000" cy="6858000"/>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200">
              <a:solidFill>
                <a:srgbClr val="FFFFFF"/>
              </a:solidFill>
              <a:latin typeface="Aptos"/>
            </a:endParaRPr>
          </a:p>
          <a:p>
            <a:endParaRPr lang="en-GB" sz="1600" b="1">
              <a:solidFill>
                <a:srgbClr val="FFFFFF"/>
              </a:solidFill>
            </a:endParaRPr>
          </a:p>
          <a:p>
            <a:endParaRPr lang="en-GB" sz="1400" b="1">
              <a:solidFill>
                <a:schemeClr val="bg1"/>
              </a:solidFill>
            </a:endParaRPr>
          </a:p>
          <a:p>
            <a:endParaRPr lang="en-GB" sz="1400" b="1">
              <a:solidFill>
                <a:schemeClr val="bg1"/>
              </a:solidFill>
            </a:endParaRPr>
          </a:p>
          <a:p>
            <a:endParaRPr lang="en-GB" sz="1400" b="1">
              <a:solidFill>
                <a:schemeClr val="bg1"/>
              </a:solidFill>
            </a:endParaRPr>
          </a:p>
          <a:p>
            <a:r>
              <a:rPr lang="en-GB" sz="2400" b="1">
                <a:solidFill>
                  <a:schemeClr val="bg1"/>
                </a:solidFill>
                <a:latin typeface="Arial"/>
                <a:cs typeface="Arial"/>
              </a:rPr>
              <a:t>Corporate Director: Julie Kelly, Children’s Services</a:t>
            </a:r>
            <a:br>
              <a:rPr lang="en-GB" sz="1400" b="1">
                <a:latin typeface="Arial" panose="020B0604020202020204" pitchFamily="34" charset="0"/>
                <a:cs typeface="Arial" panose="020B0604020202020204" pitchFamily="34" charset="0"/>
              </a:rPr>
            </a:br>
            <a:endParaRPr lang="en-GB" sz="1400" b="1">
              <a:solidFill>
                <a:schemeClr val="bg1"/>
              </a:solidFill>
              <a:latin typeface="Arial" panose="020B0604020202020204" pitchFamily="34" charset="0"/>
              <a:cs typeface="Arial" panose="020B0604020202020204" pitchFamily="34" charset="0"/>
            </a:endParaRPr>
          </a:p>
          <a:p>
            <a:endParaRPr lang="en-GB" sz="1100" b="1" i="1">
              <a:latin typeface="Arial"/>
              <a:ea typeface="+mn-lt"/>
              <a:cs typeface="Arial"/>
            </a:endParaRPr>
          </a:p>
          <a:p>
            <a:r>
              <a:rPr lang="en-GB" sz="1200">
                <a:latin typeface="Arial" panose="020B0604020202020204" pitchFamily="34" charset="0"/>
                <a:ea typeface="+mn-lt"/>
                <a:cs typeface="Arial" panose="020B0604020202020204" pitchFamily="34" charset="0"/>
              </a:rPr>
              <a:t>Referrals into children’s social care are a key indicator of safeguarding demand, reflecting the volume of concerns reaching the threshold for statutory intervention and providing an important measure of both system pressure and the effectiveness of prevention and early help.</a:t>
            </a:r>
            <a:endParaRPr lang="en-GB" sz="1200">
              <a:latin typeface="Arial" panose="020B0604020202020204" pitchFamily="34" charset="0"/>
              <a:cs typeface="Arial" panose="020B0604020202020204" pitchFamily="34" charset="0"/>
            </a:endParaRPr>
          </a:p>
          <a:p>
            <a:endParaRPr lang="en-GB" sz="1200">
              <a:latin typeface="Arial" panose="020B0604020202020204" pitchFamily="34" charset="0"/>
              <a:ea typeface="+mn-lt"/>
              <a:cs typeface="Arial" panose="020B0604020202020204" pitchFamily="34" charset="0"/>
            </a:endParaRPr>
          </a:p>
          <a:p>
            <a:r>
              <a:rPr lang="en-GB" sz="1200">
                <a:latin typeface="Arial" panose="020B0604020202020204" pitchFamily="34" charset="0"/>
                <a:ea typeface="+mn-lt"/>
                <a:cs typeface="Arial" panose="020B0604020202020204" pitchFamily="34" charset="0"/>
              </a:rPr>
              <a:t>The number of children subject to Child Protection Plans has reduced over the year, which may indicate early impact from the revised social care delivery model. The number of Cared for Children has also fallen. However, this trend should be interpreted with caution, as 26% of the Cared for Children cohort are unaccompanied asylum-seeking children, where demand is externally driven and cannot be mitigated through prevention or early intervention.</a:t>
            </a:r>
          </a:p>
          <a:p>
            <a:endParaRPr lang="en-GB" sz="1200">
              <a:latin typeface="Arial" panose="020B0604020202020204" pitchFamily="34" charset="0"/>
              <a:ea typeface="+mn-lt"/>
              <a:cs typeface="Arial" panose="020B0604020202020204" pitchFamily="34" charset="0"/>
            </a:endParaRPr>
          </a:p>
          <a:p>
            <a:r>
              <a:rPr lang="en-GB" sz="1200">
                <a:latin typeface="Arial" panose="020B0604020202020204" pitchFamily="34" charset="0"/>
                <a:ea typeface="+mn-lt"/>
                <a:cs typeface="Arial" panose="020B0604020202020204" pitchFamily="34" charset="0"/>
              </a:rPr>
              <a:t>Placement costs remain a major budget pressure. Although the number of external residential placements has reduced, the cost of those placements has continued to rise at rates significantly above inflation, reflecting sustained market instability and increasing complexity of need. Hillingdon also continues to carry a disproportionate level of responsibility for unaccompanied asylum-seeking children. Year-end figures alone do not fully capture this pressure, as once the borough reaches the 0.1% threshold, young people transfer to other authorities through the National Transfer Scheme. This sustained flow has a longer-term consequence for care leaver services, as the borough supports a disproportionately large care leaver cohort linked to previous asylum demand and to earlier years when the transfer scheme operated less effectively.</a:t>
            </a:r>
          </a:p>
          <a:p>
            <a:endParaRPr lang="en-GB" sz="1200">
              <a:latin typeface="Arial" panose="020B0604020202020204" pitchFamily="34" charset="0"/>
              <a:ea typeface="+mn-lt"/>
              <a:cs typeface="Arial" panose="020B0604020202020204" pitchFamily="34" charset="0"/>
            </a:endParaRPr>
          </a:p>
          <a:p>
            <a:r>
              <a:rPr lang="en-GB" sz="1200">
                <a:latin typeface="Arial" panose="020B0604020202020204" pitchFamily="34" charset="0"/>
                <a:ea typeface="+mn-lt"/>
                <a:cs typeface="Arial" panose="020B0604020202020204" pitchFamily="34" charset="0"/>
              </a:rPr>
              <a:t>Hillingdon recorded 34 first-time entrants to the youth justice system in 2024, below the London average of 42, indicating comparatively stronger performance in preventing initial entry into the system. In the 12 months to Q1 2024, 28.8% of young people who had offended went on to reoffend, broadly in line with the London average of 28.9%. This suggests that while first-time entry is relatively well controlled, reducing reoffending remains a persistent challenge. The strategic response therefore rightly emphasises multi-agency intervention, recognising the links between offending, trauma, deprivation, discrimination, and unmet health needs.</a:t>
            </a:r>
          </a:p>
          <a:p>
            <a:endParaRPr lang="en-GB" sz="1200">
              <a:latin typeface="Arial" panose="020B0604020202020204" pitchFamily="34" charset="0"/>
              <a:ea typeface="+mn-lt"/>
              <a:cs typeface="Arial" panose="020B0604020202020204" pitchFamily="34" charset="0"/>
            </a:endParaRPr>
          </a:p>
          <a:p>
            <a:r>
              <a:rPr lang="en-GB" sz="1200">
                <a:latin typeface="Arial" panose="020B0604020202020204" pitchFamily="34" charset="0"/>
                <a:ea typeface="+mn-lt"/>
                <a:cs typeface="Arial" panose="020B0604020202020204" pitchFamily="34" charset="0"/>
              </a:rPr>
              <a:t>Demand for SEND assessments continues to rise, both locally and nationally. This appears to reflect not only increasing levels of need, but also system uncertainty following delays to recent SEND reform announcements, which have contributed to anxiety among families and professionals. The resulting growth in demand is placing additional pressure on the DSG High Needs Block and has implications for the robustness of financial forecasting.</a:t>
            </a:r>
          </a:p>
          <a:p>
            <a:endParaRPr lang="en-GB" sz="1200">
              <a:latin typeface="Arial" panose="020B0604020202020204" pitchFamily="34" charset="0"/>
              <a:ea typeface="+mn-lt"/>
              <a:cs typeface="Arial" panose="020B0604020202020204" pitchFamily="34" charset="0"/>
            </a:endParaRPr>
          </a:p>
          <a:p>
            <a:r>
              <a:rPr lang="en-GB" sz="1200">
                <a:latin typeface="Arial" panose="020B0604020202020204" pitchFamily="34" charset="0"/>
                <a:ea typeface="+mn-lt"/>
                <a:cs typeface="Arial" panose="020B0604020202020204" pitchFamily="34" charset="0"/>
              </a:rPr>
              <a:t>Funded early education uptake is a clear area of relative strength. In 2025, 87.3% of 3- and 4-year-olds in Hillingdon accessed funded early education, above the London average of 85.4%, suggesting strong engagement with universal early years provision.</a:t>
            </a:r>
          </a:p>
          <a:p>
            <a:endParaRPr lang="en-GB" sz="1200">
              <a:latin typeface="Arial" panose="020B0604020202020204" pitchFamily="34" charset="0"/>
              <a:ea typeface="+mn-lt"/>
              <a:cs typeface="Arial" panose="020B0604020202020204" pitchFamily="34" charset="0"/>
            </a:endParaRPr>
          </a:p>
          <a:p>
            <a:r>
              <a:rPr lang="en-GB" sz="1200">
                <a:latin typeface="Arial" panose="020B0604020202020204" pitchFamily="34" charset="0"/>
                <a:ea typeface="+mn-lt"/>
                <a:cs typeface="Arial" panose="020B0604020202020204" pitchFamily="34" charset="0"/>
              </a:rPr>
              <a:t>Post-16 engagement presents a more mixed picture. In 2025, 2.5% of 16–17-year-olds were not in education, employment or training, slightly above the London average of 2.0%. However, this should be understood in the context of Hillingdon’s comparatively low rate of unknown destinations. This suggests that the higher NEET figure is more likely to reflect stronger tracking and identification than materially weaker participation.</a:t>
            </a:r>
          </a:p>
          <a:p>
            <a:br>
              <a:rPr lang="en-GB" sz="1200">
                <a:latin typeface="Arial" panose="020B0604020202020204" pitchFamily="34" charset="0"/>
                <a:cs typeface="Arial" panose="020B0604020202020204" pitchFamily="34" charset="0"/>
              </a:rPr>
            </a:br>
            <a:endParaRPr lang="en-GB" sz="1200">
              <a:latin typeface="Arial" panose="020B0604020202020204" pitchFamily="34" charset="0"/>
              <a:cs typeface="Arial" panose="020B0604020202020204" pitchFamily="34" charset="0"/>
            </a:endParaRPr>
          </a:p>
          <a:p>
            <a:endParaRPr lang="en-GB"/>
          </a:p>
          <a:p>
            <a:endParaRPr lang="en-GB" sz="1100">
              <a:solidFill>
                <a:srgbClr val="FFFFFF"/>
              </a:solidFill>
            </a:endParaRPr>
          </a:p>
          <a:p>
            <a:endParaRPr lang="en-GB" sz="11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a:p>
            <a:endParaRPr lang="en-GB" sz="1200">
              <a:solidFill>
                <a:srgbClr val="FFFFFF"/>
              </a:solidFill>
            </a:endParaRPr>
          </a:p>
        </p:txBody>
      </p:sp>
    </p:spTree>
    <p:extLst>
      <p:ext uri="{BB962C8B-B14F-4D97-AF65-F5344CB8AC3E}">
        <p14:creationId xmlns:p14="http://schemas.microsoft.com/office/powerpoint/2010/main" val="2183494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EBA20-FCE3-4C0E-2708-83FFC50EAB36}"/>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A0E9AD02-BD6C-791D-ACE9-0BEE45443E43}"/>
              </a:ext>
            </a:extLst>
          </p:cNvPr>
          <p:cNvSpPr txBox="1">
            <a:spLocks/>
          </p:cNvSpPr>
          <p:nvPr/>
        </p:nvSpPr>
        <p:spPr>
          <a:xfrm>
            <a:off x="0" y="5043948"/>
            <a:ext cx="12192000" cy="1814052"/>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300">
                <a:solidFill>
                  <a:schemeClr val="bg1"/>
                </a:solidFill>
                <a:latin typeface="Arial"/>
                <a:cs typeface="Arial"/>
              </a:rPr>
              <a:t>A </a:t>
            </a:r>
            <a:r>
              <a:rPr lang="en-GB" sz="1300">
                <a:solidFill>
                  <a:schemeClr val="bg1"/>
                </a:solidFill>
                <a:latin typeface="Arial"/>
                <a:ea typeface="+mn-lt"/>
                <a:cs typeface="Arial"/>
              </a:rPr>
              <a:t>referral to children’s social services happens when someone is concerned that a child may be at risk of harm.</a:t>
            </a:r>
            <a:r>
              <a:rPr lang="en-US" sz="1300">
                <a:solidFill>
                  <a:schemeClr val="bg1"/>
                </a:solidFill>
                <a:latin typeface="Arial"/>
                <a:ea typeface="+mn-lt"/>
                <a:cs typeface="Arial"/>
              </a:rPr>
              <a:t> T</a:t>
            </a:r>
            <a:r>
              <a:rPr lang="en-GB" sz="1300">
                <a:solidFill>
                  <a:schemeClr val="bg1"/>
                </a:solidFill>
                <a:latin typeface="Arial"/>
                <a:ea typeface="+mn-lt"/>
                <a:cs typeface="Arial"/>
              </a:rPr>
              <a:t>his prompts the local authority to assess whether the child or family needs support or protection. All referrals require statutory intervention. </a:t>
            </a:r>
            <a:endParaRPr lang="en-US" sz="1300">
              <a:solidFill>
                <a:schemeClr val="bg1"/>
              </a:solidFill>
              <a:latin typeface="Arial"/>
              <a:ea typeface="+mn-lt"/>
              <a:cs typeface="Arial"/>
            </a:endParaRPr>
          </a:p>
          <a:p>
            <a:pPr algn="just"/>
            <a:r>
              <a:rPr lang="en-GB" sz="1300">
                <a:solidFill>
                  <a:schemeClr val="bg1"/>
                </a:solidFill>
                <a:latin typeface="Arial"/>
                <a:ea typeface="+mn-lt"/>
                <a:cs typeface="Arial"/>
              </a:rPr>
              <a:t>The graph shows the number of referrals received each month during the past two financial years. This helps us understand demand for services, spot emerging concerns, and evaluate the impact of early help and prevention work.</a:t>
            </a:r>
          </a:p>
          <a:p>
            <a:pPr algn="l"/>
            <a:br>
              <a:rPr lang="en-GB" sz="1300">
                <a:solidFill>
                  <a:schemeClr val="bg1"/>
                </a:solidFill>
                <a:latin typeface="Arial"/>
                <a:ea typeface="+mn-lt"/>
                <a:cs typeface="Arial"/>
              </a:rPr>
            </a:br>
            <a:r>
              <a:rPr lang="en-GB" sz="1300">
                <a:solidFill>
                  <a:schemeClr val="bg1"/>
                </a:solidFill>
                <a:latin typeface="Arial"/>
                <a:ea typeface="+mn-lt"/>
                <a:cs typeface="Arial"/>
              </a:rPr>
              <a:t>Referrals can come from many sources, including </a:t>
            </a:r>
            <a:r>
              <a:rPr lang="en-GB" sz="1300">
                <a:solidFill>
                  <a:schemeClr val="bg1"/>
                </a:solidFill>
                <a:latin typeface="Arial"/>
                <a:cs typeface="Arial"/>
              </a:rPr>
              <a:t> residents, schools, health professionals, or the police. </a:t>
            </a:r>
          </a:p>
          <a:p>
            <a:pPr algn="just"/>
            <a:endParaRPr lang="en-GB" sz="1200">
              <a:solidFill>
                <a:schemeClr val="bg1"/>
              </a:solidFill>
              <a:latin typeface="Arial"/>
              <a:cs typeface="Arial" panose="020B0604020202020204" pitchFamily="34" charset="0"/>
            </a:endParaRPr>
          </a:p>
        </p:txBody>
      </p:sp>
      <p:sp>
        <p:nvSpPr>
          <p:cNvPr id="12" name="Subtitle 2">
            <a:extLst>
              <a:ext uri="{FF2B5EF4-FFF2-40B4-BE49-F238E27FC236}">
                <a16:creationId xmlns:a16="http://schemas.microsoft.com/office/drawing/2014/main" id="{E9A868F7-35C2-3AC7-7783-B6281D0A2994}"/>
              </a:ext>
            </a:extLst>
          </p:cNvPr>
          <p:cNvSpPr txBox="1">
            <a:spLocks/>
          </p:cNvSpPr>
          <p:nvPr/>
        </p:nvSpPr>
        <p:spPr>
          <a:xfrm>
            <a:off x="0" y="0"/>
            <a:ext cx="12192000" cy="606392"/>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Social Care Demand - Referrals</a:t>
            </a:r>
          </a:p>
        </p:txBody>
      </p:sp>
      <p:pic>
        <p:nvPicPr>
          <p:cNvPr id="4" name="Picture 3">
            <a:extLst>
              <a:ext uri="{FF2B5EF4-FFF2-40B4-BE49-F238E27FC236}">
                <a16:creationId xmlns:a16="http://schemas.microsoft.com/office/drawing/2014/main" id="{8E420198-6695-60D7-8113-F9C0DD64CA98}"/>
              </a:ext>
            </a:extLst>
          </p:cNvPr>
          <p:cNvPicPr>
            <a:picLocks noChangeAspect="1"/>
          </p:cNvPicPr>
          <p:nvPr/>
        </p:nvPicPr>
        <p:blipFill>
          <a:blip r:embed="rId4"/>
          <a:stretch>
            <a:fillRect/>
          </a:stretch>
        </p:blipFill>
        <p:spPr>
          <a:xfrm>
            <a:off x="570272" y="1262384"/>
            <a:ext cx="10461522" cy="3023899"/>
          </a:xfrm>
          <a:prstGeom prst="rect">
            <a:avLst/>
          </a:prstGeom>
        </p:spPr>
      </p:pic>
    </p:spTree>
    <p:extLst>
      <p:ext uri="{BB962C8B-B14F-4D97-AF65-F5344CB8AC3E}">
        <p14:creationId xmlns:p14="http://schemas.microsoft.com/office/powerpoint/2010/main" val="762065647"/>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6244B-E113-D6C9-0CF4-852295C4916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9CF7C5B-D29E-6809-73C5-154405F478B9}"/>
              </a:ext>
            </a:extLst>
          </p:cNvPr>
          <p:cNvSpPr txBox="1">
            <a:spLocks/>
          </p:cNvSpPr>
          <p:nvPr/>
        </p:nvSpPr>
        <p:spPr>
          <a:xfrm>
            <a:off x="8406580" y="1275212"/>
            <a:ext cx="3789203" cy="5582788"/>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400">
                <a:solidFill>
                  <a:schemeClr val="bg1"/>
                </a:solidFill>
                <a:latin typeface="Arial"/>
                <a:cs typeface="Arial"/>
              </a:rPr>
              <a:t>Our children are those cared for by the local authority. This includes children seeking asylum who have no parent or guardian in the UK. The council and elected members hold parental responsibility and corporate parenting duties for most of these children.</a:t>
            </a:r>
          </a:p>
          <a:p>
            <a:pPr algn="just"/>
            <a:r>
              <a:rPr lang="en-GB" sz="1400">
                <a:solidFill>
                  <a:schemeClr val="bg1"/>
                </a:solidFill>
                <a:latin typeface="Arial"/>
                <a:cs typeface="Arial"/>
              </a:rPr>
              <a:t>The top graph shows the total number of cared for children at the end of each month. This helps us track long-term demand and plan the right level of support and resources. Higher numbers generally mean increased pressure on council services and budgets.</a:t>
            </a:r>
          </a:p>
          <a:p>
            <a:pPr algn="just"/>
            <a:r>
              <a:rPr lang="en-GB" sz="1400">
                <a:solidFill>
                  <a:schemeClr val="bg1"/>
                </a:solidFill>
                <a:latin typeface="Arial"/>
                <a:ea typeface="Calibri"/>
                <a:cs typeface="Arial"/>
              </a:rPr>
              <a:t>Hillingdon had corporate parenting duties to 305 children at the end of March 2026. The figure has remained relatively consistent throughout the year.</a:t>
            </a:r>
            <a:r>
              <a:rPr lang="en-US" sz="1400">
                <a:solidFill>
                  <a:schemeClr val="bg1"/>
                </a:solidFill>
                <a:latin typeface="Arial"/>
                <a:ea typeface="Calibri"/>
                <a:cs typeface="Arial"/>
              </a:rPr>
              <a:t> </a:t>
            </a:r>
          </a:p>
          <a:p>
            <a:pPr algn="just"/>
            <a:r>
              <a:rPr lang="en-GB" sz="1400">
                <a:solidFill>
                  <a:schemeClr val="bg1"/>
                </a:solidFill>
                <a:latin typeface="Arial"/>
                <a:cs typeface="Arial"/>
              </a:rPr>
              <a:t>The bottom graph shows how many children came into our care each month. Spikes in this data highlight pressure points in safeguarding and a growing need for placements, especially during times of increased family breakdown or risk to children.</a:t>
            </a:r>
          </a:p>
          <a:p>
            <a:pPr algn="l"/>
            <a:endParaRPr lang="en-GB" sz="1400">
              <a:solidFill>
                <a:schemeClr val="bg1"/>
              </a:solidFill>
              <a:latin typeface="Arial" panose="020B0604020202020204" pitchFamily="34" charset="0"/>
              <a:cs typeface="Arial" panose="020B0604020202020204" pitchFamily="34" charset="0"/>
            </a:endParaRPr>
          </a:p>
          <a:p>
            <a:pPr algn="l"/>
            <a:endParaRPr lang="en-GB" sz="1200">
              <a:solidFill>
                <a:schemeClr val="bg1"/>
              </a:solidFill>
              <a:latin typeface="Arial"/>
              <a:cs typeface="Arial"/>
            </a:endParaRPr>
          </a:p>
        </p:txBody>
      </p:sp>
      <p:sp>
        <p:nvSpPr>
          <p:cNvPr id="12" name="Subtitle 2">
            <a:extLst>
              <a:ext uri="{FF2B5EF4-FFF2-40B4-BE49-F238E27FC236}">
                <a16:creationId xmlns:a16="http://schemas.microsoft.com/office/drawing/2014/main" id="{40A1BF05-1494-AEEA-631B-B87352AD7957}"/>
              </a:ext>
            </a:extLst>
          </p:cNvPr>
          <p:cNvSpPr txBox="1">
            <a:spLocks/>
          </p:cNvSpPr>
          <p:nvPr/>
        </p:nvSpPr>
        <p:spPr>
          <a:xfrm>
            <a:off x="-1" y="331"/>
            <a:ext cx="12191698" cy="1067086"/>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 – Looked After Children (Our Cared for Children)</a:t>
            </a:r>
          </a:p>
        </p:txBody>
      </p:sp>
      <p:pic>
        <p:nvPicPr>
          <p:cNvPr id="3" name="Picture 2">
            <a:extLst>
              <a:ext uri="{FF2B5EF4-FFF2-40B4-BE49-F238E27FC236}">
                <a16:creationId xmlns:a16="http://schemas.microsoft.com/office/drawing/2014/main" id="{5365F8A7-75A1-B21D-8373-D5F45F66EFF0}"/>
              </a:ext>
            </a:extLst>
          </p:cNvPr>
          <p:cNvPicPr>
            <a:picLocks noChangeAspect="1"/>
          </p:cNvPicPr>
          <p:nvPr/>
        </p:nvPicPr>
        <p:blipFill>
          <a:blip r:embed="rId3"/>
          <a:stretch>
            <a:fillRect/>
          </a:stretch>
        </p:blipFill>
        <p:spPr>
          <a:xfrm>
            <a:off x="156781" y="1346797"/>
            <a:ext cx="7699193" cy="1986582"/>
          </a:xfrm>
          <a:prstGeom prst="rect">
            <a:avLst/>
          </a:prstGeom>
        </p:spPr>
      </p:pic>
      <p:pic>
        <p:nvPicPr>
          <p:cNvPr id="6" name="Picture 5">
            <a:extLst>
              <a:ext uri="{FF2B5EF4-FFF2-40B4-BE49-F238E27FC236}">
                <a16:creationId xmlns:a16="http://schemas.microsoft.com/office/drawing/2014/main" id="{48DEED02-FC85-8511-B8EB-21F438575FBB}"/>
              </a:ext>
            </a:extLst>
          </p:cNvPr>
          <p:cNvPicPr>
            <a:picLocks noChangeAspect="1"/>
          </p:cNvPicPr>
          <p:nvPr/>
        </p:nvPicPr>
        <p:blipFill>
          <a:blip r:embed="rId4"/>
          <a:stretch>
            <a:fillRect/>
          </a:stretch>
        </p:blipFill>
        <p:spPr>
          <a:xfrm>
            <a:off x="156781" y="3980530"/>
            <a:ext cx="7933363" cy="2553375"/>
          </a:xfrm>
          <a:prstGeom prst="rect">
            <a:avLst/>
          </a:prstGeom>
        </p:spPr>
      </p:pic>
    </p:spTree>
    <p:extLst>
      <p:ext uri="{BB962C8B-B14F-4D97-AF65-F5344CB8AC3E}">
        <p14:creationId xmlns:p14="http://schemas.microsoft.com/office/powerpoint/2010/main" val="1551674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73A74-C8D0-F39A-1843-925E1942C6F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CD0AF0B1-FF28-F218-8F02-6C1CA4550F6E}"/>
              </a:ext>
            </a:extLst>
          </p:cNvPr>
          <p:cNvSpPr txBox="1">
            <a:spLocks/>
          </p:cNvSpPr>
          <p:nvPr/>
        </p:nvSpPr>
        <p:spPr>
          <a:xfrm>
            <a:off x="0" y="4906297"/>
            <a:ext cx="12191697" cy="1951702"/>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200" b="1">
              <a:solidFill>
                <a:schemeClr val="bg1"/>
              </a:solidFill>
              <a:latin typeface="Arial"/>
              <a:cs typeface="Arial"/>
            </a:endParaRPr>
          </a:p>
          <a:p>
            <a:pPr algn="just"/>
            <a:r>
              <a:rPr lang="en-GB" sz="1400">
                <a:solidFill>
                  <a:schemeClr val="bg1"/>
                </a:solidFill>
                <a:latin typeface="Arial"/>
                <a:ea typeface="+mn-lt"/>
                <a:cs typeface="+mn-lt"/>
              </a:rPr>
              <a:t>High-cost residential placements are often used in emergency situations or for children with high-risk needs. Monitoring these placements helps us plan more effectively, manage costs, and explore more local, sustainable options. It also highlights the number of children placed in external residential settings, those not managed by Hillingdon which are significantly more expensive than in-house alternatives. To address and disrupt the market we have invested in increased local capacity, impact of which is being seen from February 2026 and expectation is for further improvement and reduction over the next financial year. By tracking this data, we aim to meet children’s needs while maintaining financial sustainability.</a:t>
            </a:r>
          </a:p>
          <a:p>
            <a:pPr algn="just"/>
            <a:endParaRPr lang="en-GB" sz="1400">
              <a:solidFill>
                <a:schemeClr val="bg1"/>
              </a:solidFill>
              <a:latin typeface="Arial" panose="020B0604020202020204" pitchFamily="34" charset="0"/>
              <a:ea typeface="Roboto"/>
              <a:cs typeface="Arial" panose="020B0604020202020204" pitchFamily="34" charset="0"/>
            </a:endParaRPr>
          </a:p>
        </p:txBody>
      </p:sp>
      <p:sp>
        <p:nvSpPr>
          <p:cNvPr id="12" name="Subtitle 2">
            <a:extLst>
              <a:ext uri="{FF2B5EF4-FFF2-40B4-BE49-F238E27FC236}">
                <a16:creationId xmlns:a16="http://schemas.microsoft.com/office/drawing/2014/main" id="{9A091097-41C4-6455-A732-B132CC3D868C}"/>
              </a:ext>
            </a:extLst>
          </p:cNvPr>
          <p:cNvSpPr txBox="1">
            <a:spLocks/>
          </p:cNvSpPr>
          <p:nvPr/>
        </p:nvSpPr>
        <p:spPr>
          <a:xfrm>
            <a:off x="-1" y="331"/>
            <a:ext cx="12191698" cy="1067086"/>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 – Placements – Where Our Children Live </a:t>
            </a:r>
          </a:p>
        </p:txBody>
      </p:sp>
      <p:pic>
        <p:nvPicPr>
          <p:cNvPr id="3" name="Picture 2">
            <a:extLst>
              <a:ext uri="{FF2B5EF4-FFF2-40B4-BE49-F238E27FC236}">
                <a16:creationId xmlns:a16="http://schemas.microsoft.com/office/drawing/2014/main" id="{25717EAA-D61E-FFF2-C515-5CF77A02DCB8}"/>
              </a:ext>
            </a:extLst>
          </p:cNvPr>
          <p:cNvPicPr>
            <a:picLocks noChangeAspect="1"/>
          </p:cNvPicPr>
          <p:nvPr/>
        </p:nvPicPr>
        <p:blipFill>
          <a:blip r:embed="rId4"/>
          <a:stretch>
            <a:fillRect/>
          </a:stretch>
        </p:blipFill>
        <p:spPr>
          <a:xfrm>
            <a:off x="790901" y="1387518"/>
            <a:ext cx="10750517" cy="2810855"/>
          </a:xfrm>
          <a:prstGeom prst="rect">
            <a:avLst/>
          </a:prstGeom>
        </p:spPr>
      </p:pic>
    </p:spTree>
    <p:extLst>
      <p:ext uri="{BB962C8B-B14F-4D97-AF65-F5344CB8AC3E}">
        <p14:creationId xmlns:p14="http://schemas.microsoft.com/office/powerpoint/2010/main" val="693184572"/>
      </p:ext>
    </p:extLst>
  </p:cSld>
  <p:clrMapOvr>
    <a:masterClrMapping/>
  </p:clrMapOvr>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F7DC9-7F8B-4B72-8D63-3B89BCC5CEAF}"/>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7200E44B-A3B4-E8BE-D78B-025B10F1C150}"/>
              </a:ext>
            </a:extLst>
          </p:cNvPr>
          <p:cNvSpPr txBox="1">
            <a:spLocks/>
          </p:cNvSpPr>
          <p:nvPr/>
        </p:nvSpPr>
        <p:spPr>
          <a:xfrm>
            <a:off x="8229600" y="1181508"/>
            <a:ext cx="3962915" cy="5680837"/>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400">
                <a:solidFill>
                  <a:schemeClr val="bg1"/>
                </a:solidFill>
                <a:latin typeface="Arial"/>
                <a:ea typeface="+mn-lt"/>
                <a:cs typeface="+mn-lt"/>
              </a:rPr>
              <a:t>Child Protection Plans (CPPs) are implemented when there is a significant concern that a child may be at risk of harm, including abuse, neglect, or other forms of abuse. These plans are developed through multi-agency collaboration and outline specific actions to safeguard the child and promote their overall wellbeing. They are reviewed regularly to ensure that the support provided remains appropriate and effective.</a:t>
            </a:r>
            <a:endParaRPr lang="en-GB" sz="1400">
              <a:solidFill>
                <a:schemeClr val="bg1"/>
              </a:solidFill>
              <a:latin typeface="Arial"/>
              <a:cs typeface="Arial"/>
            </a:endParaRPr>
          </a:p>
          <a:p>
            <a:pPr algn="just"/>
            <a:r>
              <a:rPr lang="en-GB" sz="1400">
                <a:solidFill>
                  <a:schemeClr val="bg1"/>
                </a:solidFill>
                <a:latin typeface="Arial"/>
                <a:ea typeface="+mn-lt"/>
                <a:cs typeface="+mn-lt"/>
              </a:rPr>
              <a:t>The top graph illustrates the total number of children subject to an active Child Protection Plan at the end of each month. Monitoring this figure helps us understand the overall level of safeguarding demand and informs workforce and resource planning.</a:t>
            </a:r>
          </a:p>
          <a:p>
            <a:pPr algn="just"/>
            <a:r>
              <a:rPr lang="en-GB" sz="1400">
                <a:solidFill>
                  <a:schemeClr val="bg1"/>
                </a:solidFill>
                <a:latin typeface="Arial"/>
                <a:ea typeface="+mn-lt"/>
                <a:cs typeface="+mn-lt"/>
              </a:rPr>
              <a:t>The bottom graph shows the number of new Child Protection Plans initiated each month. Fluctuations in this data can indicate changes in local safeguarding pressures, such as increased risks within families or improved identification of harm through professional vigilance.</a:t>
            </a:r>
          </a:p>
          <a:p>
            <a:pPr algn="just"/>
            <a:r>
              <a:rPr lang="en-GB" sz="1400">
                <a:solidFill>
                  <a:schemeClr val="bg1"/>
                </a:solidFill>
                <a:latin typeface="Arial"/>
                <a:ea typeface="+mn-lt"/>
                <a:cs typeface="+mn-lt"/>
              </a:rPr>
              <a:t>As of March 2026, there were 202 children with active Child Protection Plans, a decrease from 240 at the end of 2024/25. </a:t>
            </a:r>
            <a:endParaRPr lang="en-GB" sz="1200">
              <a:solidFill>
                <a:schemeClr val="bg1"/>
              </a:solidFill>
              <a:latin typeface="Arial" panose="020B0604020202020204" pitchFamily="34" charset="0"/>
              <a:cs typeface="Arial" panose="020B0604020202020204" pitchFamily="34" charset="0"/>
            </a:endParaRPr>
          </a:p>
          <a:p>
            <a:pPr algn="l"/>
            <a:endParaRPr lang="en-GB" sz="1200">
              <a:solidFill>
                <a:schemeClr val="bg1"/>
              </a:solidFill>
              <a:latin typeface="Arial" panose="020B0604020202020204" pitchFamily="34" charset="0"/>
              <a:ea typeface="Roboto"/>
              <a:cs typeface="Arial" panose="020B0604020202020204" pitchFamily="34" charset="0"/>
            </a:endParaRPr>
          </a:p>
        </p:txBody>
      </p:sp>
      <p:sp>
        <p:nvSpPr>
          <p:cNvPr id="12" name="Subtitle 2">
            <a:extLst>
              <a:ext uri="{FF2B5EF4-FFF2-40B4-BE49-F238E27FC236}">
                <a16:creationId xmlns:a16="http://schemas.microsoft.com/office/drawing/2014/main" id="{FB1D0523-1A62-392B-C3B6-2F44D986F7E2}"/>
              </a:ext>
            </a:extLst>
          </p:cNvPr>
          <p:cNvSpPr txBox="1">
            <a:spLocks/>
          </p:cNvSpPr>
          <p:nvPr/>
        </p:nvSpPr>
        <p:spPr>
          <a:xfrm>
            <a:off x="-1" y="331"/>
            <a:ext cx="12192001" cy="1067086"/>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 – Child Protection Plans </a:t>
            </a:r>
          </a:p>
        </p:txBody>
      </p:sp>
      <p:pic>
        <p:nvPicPr>
          <p:cNvPr id="3" name="Picture 2">
            <a:extLst>
              <a:ext uri="{FF2B5EF4-FFF2-40B4-BE49-F238E27FC236}">
                <a16:creationId xmlns:a16="http://schemas.microsoft.com/office/drawing/2014/main" id="{1CABB405-AF97-DA68-C24A-FE8837CCB692}"/>
              </a:ext>
            </a:extLst>
          </p:cNvPr>
          <p:cNvPicPr>
            <a:picLocks noChangeAspect="1"/>
          </p:cNvPicPr>
          <p:nvPr/>
        </p:nvPicPr>
        <p:blipFill>
          <a:blip r:embed="rId3"/>
          <a:stretch>
            <a:fillRect/>
          </a:stretch>
        </p:blipFill>
        <p:spPr>
          <a:xfrm>
            <a:off x="134715" y="1278086"/>
            <a:ext cx="7744906" cy="2000529"/>
          </a:xfrm>
          <a:prstGeom prst="rect">
            <a:avLst/>
          </a:prstGeom>
        </p:spPr>
      </p:pic>
      <p:pic>
        <p:nvPicPr>
          <p:cNvPr id="6" name="Picture 5">
            <a:extLst>
              <a:ext uri="{FF2B5EF4-FFF2-40B4-BE49-F238E27FC236}">
                <a16:creationId xmlns:a16="http://schemas.microsoft.com/office/drawing/2014/main" id="{3BC47829-4897-7B7F-0ED6-812691D59780}"/>
              </a:ext>
            </a:extLst>
          </p:cNvPr>
          <p:cNvPicPr>
            <a:picLocks noChangeAspect="1"/>
          </p:cNvPicPr>
          <p:nvPr/>
        </p:nvPicPr>
        <p:blipFill>
          <a:blip r:embed="rId4"/>
          <a:stretch>
            <a:fillRect/>
          </a:stretch>
        </p:blipFill>
        <p:spPr>
          <a:xfrm>
            <a:off x="134715" y="3579386"/>
            <a:ext cx="7706801" cy="2429214"/>
          </a:xfrm>
          <a:prstGeom prst="rect">
            <a:avLst/>
          </a:prstGeom>
        </p:spPr>
      </p:pic>
    </p:spTree>
    <p:extLst>
      <p:ext uri="{BB962C8B-B14F-4D97-AF65-F5344CB8AC3E}">
        <p14:creationId xmlns:p14="http://schemas.microsoft.com/office/powerpoint/2010/main" val="1070487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7F94B-CF9C-DF9F-34E0-978252B607D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8A5FB54-2C14-373A-4B4D-AC613B83640E}"/>
              </a:ext>
            </a:extLst>
          </p:cNvPr>
          <p:cNvSpPr>
            <a:spLocks noGrp="1"/>
          </p:cNvSpPr>
          <p:nvPr>
            <p:ph type="subTitle" idx="1"/>
          </p:nvPr>
        </p:nvSpPr>
        <p:spPr>
          <a:xfrm>
            <a:off x="7810501" y="714376"/>
            <a:ext cx="4388294" cy="6148218"/>
          </a:xfrm>
          <a:solidFill>
            <a:srgbClr val="005148"/>
          </a:solidFill>
        </p:spPr>
        <p:txBody>
          <a:bodyPr vert="horz" lIns="91440" tIns="45720" rIns="91440" bIns="45720" rtlCol="0" anchor="t">
            <a:normAutofit/>
          </a:bodyPr>
          <a:lstStyle/>
          <a:p>
            <a:pPr algn="l"/>
            <a:br>
              <a:rPr lang="en-US" sz="1200">
                <a:latin typeface="Arial"/>
              </a:rPr>
            </a:br>
            <a:r>
              <a:rPr lang="en-GB" sz="1150">
                <a:solidFill>
                  <a:schemeClr val="bg1"/>
                </a:solidFill>
                <a:latin typeface="Arial"/>
                <a:cs typeface="Segoe UI"/>
              </a:rPr>
              <a:t>As a port authority area, due to the presence of Heathrow Airport, Hillingdon continues to play a critical role in supporting unaccompanied asylum-seeking children (UASC). These young people arrive in the UK without a parent or guardian and therefore have significant vulnerabilities. Consequently, they require tailored support to ensure their safety, wellbeing and integration.</a:t>
            </a:r>
            <a:br>
              <a:rPr lang="en-GB" sz="1150">
                <a:latin typeface="Arial"/>
                <a:cs typeface="Segoe UI"/>
              </a:rPr>
            </a:br>
            <a:br>
              <a:rPr lang="en-GB" sz="1150">
                <a:latin typeface="Arial"/>
                <a:cs typeface="Segoe UI"/>
              </a:rPr>
            </a:br>
            <a:r>
              <a:rPr lang="en-GB" sz="1150">
                <a:solidFill>
                  <a:schemeClr val="bg1"/>
                </a:solidFill>
                <a:latin typeface="Arial"/>
                <a:cs typeface="Segoe UI"/>
              </a:rPr>
              <a:t>The graph on the left shows the number of UASC supported by each London borough in 2024/25. Hillingdon has the third highest number (68) when compared to other boroughs; the average in London is 32.</a:t>
            </a:r>
          </a:p>
          <a:p>
            <a:pPr algn="l"/>
            <a:r>
              <a:rPr lang="en-GB" sz="1150">
                <a:solidFill>
                  <a:schemeClr val="bg1"/>
                </a:solidFill>
                <a:latin typeface="Arial"/>
                <a:cs typeface="Segoe UI"/>
              </a:rPr>
              <a:t>The National Transfer Scheme (NTS) enables the redistribution of UASC across local authorities to ensure a more equitable sharing of responsibility and to prevent disproportionate pressure on port authority areas like Hillingdon; under the NTS a number of UASC have been successfully transferred to other local authorities helping to manage local capacity while ensuring children continue to receive appropriate care. The numbers therefore don’t entirely reflect the activity as many more children receive a service prior to transfer to their permanent local authority.</a:t>
            </a:r>
          </a:p>
          <a:p>
            <a:pPr algn="l"/>
            <a:r>
              <a:rPr lang="en-GB" sz="1150">
                <a:solidFill>
                  <a:schemeClr val="bg1"/>
                </a:solidFill>
                <a:latin typeface="Arial"/>
                <a:cs typeface="Segoe UI"/>
              </a:rPr>
              <a:t>Care costs for unaccompanied asylum seeking children are funded by central government.</a:t>
            </a:r>
          </a:p>
          <a:p>
            <a:pPr algn="l"/>
            <a:br>
              <a:rPr lang="en-GB" sz="1150">
                <a:latin typeface="Arial"/>
                <a:cs typeface="Segoe UI"/>
              </a:rPr>
            </a:br>
            <a:endParaRPr lang="en-GB" sz="1150" i="1">
              <a:solidFill>
                <a:schemeClr val="bg1"/>
              </a:solidFill>
              <a:latin typeface="Arial"/>
              <a:cs typeface="Segoe UI"/>
            </a:endParaRPr>
          </a:p>
          <a:p>
            <a:pPr algn="l"/>
            <a:endParaRPr lang="en-US" sz="1150">
              <a:solidFill>
                <a:schemeClr val="bg1"/>
              </a:solidFill>
              <a:latin typeface="Arial"/>
              <a:cs typeface="Segoe UI"/>
            </a:endParaRPr>
          </a:p>
          <a:p>
            <a:pPr algn="l"/>
            <a:endParaRPr lang="en-GB" sz="1150">
              <a:solidFill>
                <a:schemeClr val="bg1"/>
              </a:solidFill>
              <a:latin typeface="Arial"/>
              <a:cs typeface="Segoe UI"/>
            </a:endParaRPr>
          </a:p>
          <a:p>
            <a:pPr algn="l"/>
            <a:endParaRPr lang="en-GB" sz="1200">
              <a:solidFill>
                <a:schemeClr val="bg1"/>
              </a:solidFill>
              <a:latin typeface="Arial"/>
              <a:cs typeface="Arial"/>
            </a:endParaRPr>
          </a:p>
        </p:txBody>
      </p:sp>
      <p:sp>
        <p:nvSpPr>
          <p:cNvPr id="12" name="Subtitle 2">
            <a:extLst>
              <a:ext uri="{FF2B5EF4-FFF2-40B4-BE49-F238E27FC236}">
                <a16:creationId xmlns:a16="http://schemas.microsoft.com/office/drawing/2014/main" id="{C6E1A85B-F760-D8DC-B3BC-84AFB8CD3075}"/>
              </a:ext>
            </a:extLst>
          </p:cNvPr>
          <p:cNvSpPr txBox="1">
            <a:spLocks/>
          </p:cNvSpPr>
          <p:nvPr/>
        </p:nvSpPr>
        <p:spPr>
          <a:xfrm>
            <a:off x="-1" y="-4547"/>
            <a:ext cx="12197797" cy="535489"/>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Unaccompanied Asylum-Seeking Children</a:t>
            </a:r>
          </a:p>
        </p:txBody>
      </p:sp>
      <p:pic>
        <p:nvPicPr>
          <p:cNvPr id="8" name="Picture 7">
            <a:extLst>
              <a:ext uri="{FF2B5EF4-FFF2-40B4-BE49-F238E27FC236}">
                <a16:creationId xmlns:a16="http://schemas.microsoft.com/office/drawing/2014/main" id="{2C08104A-D408-094A-C8D5-7581B9C86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89" y="803684"/>
            <a:ext cx="4610661" cy="4465411"/>
          </a:xfrm>
          <a:prstGeom prst="rect">
            <a:avLst/>
          </a:prstGeom>
        </p:spPr>
      </p:pic>
      <p:pic>
        <p:nvPicPr>
          <p:cNvPr id="14" name="Picture 13">
            <a:extLst>
              <a:ext uri="{FF2B5EF4-FFF2-40B4-BE49-F238E27FC236}">
                <a16:creationId xmlns:a16="http://schemas.microsoft.com/office/drawing/2014/main" id="{04A67284-6C90-2B0D-6248-F44C110D7488}"/>
              </a:ext>
            </a:extLst>
          </p:cNvPr>
          <p:cNvPicPr>
            <a:picLocks noChangeAspect="1"/>
          </p:cNvPicPr>
          <p:nvPr/>
        </p:nvPicPr>
        <p:blipFill>
          <a:blip r:embed="rId4"/>
          <a:srcRect b="15784"/>
          <a:stretch>
            <a:fillRect/>
          </a:stretch>
        </p:blipFill>
        <p:spPr>
          <a:xfrm>
            <a:off x="144981" y="5329703"/>
            <a:ext cx="6449367" cy="1434780"/>
          </a:xfrm>
          <a:prstGeom prst="rect">
            <a:avLst/>
          </a:prstGeom>
        </p:spPr>
      </p:pic>
    </p:spTree>
    <p:extLst>
      <p:ext uri="{BB962C8B-B14F-4D97-AF65-F5344CB8AC3E}">
        <p14:creationId xmlns:p14="http://schemas.microsoft.com/office/powerpoint/2010/main" val="2275713097"/>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1DE3D-4308-EC0E-BF62-71CBA82E3D01}"/>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6A381709-0D25-9E60-8890-9307E86532F1}"/>
              </a:ext>
            </a:extLst>
          </p:cNvPr>
          <p:cNvSpPr txBox="1">
            <a:spLocks/>
          </p:cNvSpPr>
          <p:nvPr/>
        </p:nvSpPr>
        <p:spPr>
          <a:xfrm>
            <a:off x="-1" y="-4547"/>
            <a:ext cx="12197797" cy="48352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 – Care Leavers</a:t>
            </a:r>
          </a:p>
        </p:txBody>
      </p:sp>
      <p:sp>
        <p:nvSpPr>
          <p:cNvPr id="6" name="Subtitle 2">
            <a:extLst>
              <a:ext uri="{FF2B5EF4-FFF2-40B4-BE49-F238E27FC236}">
                <a16:creationId xmlns:a16="http://schemas.microsoft.com/office/drawing/2014/main" id="{47C9D61B-E478-1ED7-3E51-E6F668389146}"/>
              </a:ext>
            </a:extLst>
          </p:cNvPr>
          <p:cNvSpPr txBox="1">
            <a:spLocks/>
          </p:cNvSpPr>
          <p:nvPr/>
        </p:nvSpPr>
        <p:spPr>
          <a:xfrm>
            <a:off x="7562150" y="609840"/>
            <a:ext cx="4639375" cy="624816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300">
                <a:solidFill>
                  <a:schemeClr val="bg1"/>
                </a:solidFill>
                <a:latin typeface="Arial"/>
                <a:ea typeface="+mn-lt"/>
                <a:cs typeface="+mn-lt"/>
              </a:rPr>
              <a:t>Local authorities have a statutory duty to support care leavers, young people who have been in the care of the local authority, as they transition into adulthood. This support extends beyond the age of 18 and includes the provision of a personal adviser, pathway planning, and access to advice, emotional support, and practical assistance with housing, education, employment, training, and financial management. The duty continues until at least the age of 21, and in many cases up to age of 25, depending on the young person’s needs and level of engagement.</a:t>
            </a:r>
          </a:p>
          <a:p>
            <a:pPr algn="l"/>
            <a:r>
              <a:rPr lang="en-GB" sz="1300">
                <a:solidFill>
                  <a:schemeClr val="bg1"/>
                </a:solidFill>
                <a:latin typeface="Arial"/>
                <a:ea typeface="+mn-lt"/>
                <a:cs typeface="+mn-lt"/>
              </a:rPr>
              <a:t>A key measure of this support is the suitability of accommodation provided to care leavers. Ensuring that young people have access to safe, stable, and appropriate housing is fundamental to their wellbeing and long-term outcomes. The graph on this page shows how each London borough performed in 2024/25.</a:t>
            </a:r>
          </a:p>
          <a:p>
            <a:pPr algn="l"/>
            <a:r>
              <a:rPr lang="en-GB" sz="1300">
                <a:solidFill>
                  <a:schemeClr val="bg1"/>
                </a:solidFill>
                <a:latin typeface="Arial"/>
                <a:ea typeface="+mn-lt"/>
                <a:cs typeface="+mn-lt"/>
              </a:rPr>
              <a:t>As a port authority borough, Hillingdon supports a significantly higher number of care leavers than many other local authorities, due in part to the volume of UASC who enter care locally and later transition into care leaver status. This places additional pressure on housing, education, and support services. In response, Hillingdon continues to strengthen its care leaver offer, with a focus on increasing access to suitable accommodation, improving pathway planning, and ensuring young people are well supported to achieve independence and thrive in adulthood.</a:t>
            </a:r>
            <a:br>
              <a:rPr lang="en-GB" sz="1300">
                <a:latin typeface="Arial"/>
                <a:ea typeface="+mn-lt"/>
                <a:cs typeface="+mn-lt"/>
              </a:rPr>
            </a:br>
            <a:br>
              <a:rPr lang="en-GB" sz="1300">
                <a:latin typeface="Arial"/>
                <a:ea typeface="+mn-lt"/>
                <a:cs typeface="+mn-lt"/>
              </a:rPr>
            </a:br>
            <a:endParaRPr lang="en-GB" sz="1300" i="1">
              <a:solidFill>
                <a:schemeClr val="bg1"/>
              </a:solidFill>
              <a:latin typeface="Arial"/>
              <a:cs typeface="Arial"/>
            </a:endParaRPr>
          </a:p>
          <a:p>
            <a:pPr algn="l"/>
            <a:endParaRPr lang="en-GB" sz="1200">
              <a:solidFill>
                <a:schemeClr val="bg1"/>
              </a:solidFill>
              <a:latin typeface="Arial"/>
              <a:cs typeface="Arial" panose="020B0604020202020204" pitchFamily="34" charset="0"/>
            </a:endParaRPr>
          </a:p>
        </p:txBody>
      </p:sp>
      <p:pic>
        <p:nvPicPr>
          <p:cNvPr id="4" name="Picture 3">
            <a:extLst>
              <a:ext uri="{FF2B5EF4-FFF2-40B4-BE49-F238E27FC236}">
                <a16:creationId xmlns:a16="http://schemas.microsoft.com/office/drawing/2014/main" id="{B84EC5FA-9EBF-CBAC-43E2-DF43F9255C2B}"/>
              </a:ext>
            </a:extLst>
          </p:cNvPr>
          <p:cNvPicPr>
            <a:picLocks noChangeAspect="1"/>
          </p:cNvPicPr>
          <p:nvPr/>
        </p:nvPicPr>
        <p:blipFill>
          <a:blip r:embed="rId2">
            <a:extLst>
              <a:ext uri="{28A0092B-C50C-407E-A947-70E740481C1C}">
                <a14:useLocalDpi xmlns:a14="http://schemas.microsoft.com/office/drawing/2010/main" val="0"/>
              </a:ext>
            </a:extLst>
          </a:blip>
          <a:srcRect t="-8107" b="5654"/>
          <a:stretch>
            <a:fillRect/>
          </a:stretch>
        </p:blipFill>
        <p:spPr>
          <a:xfrm>
            <a:off x="222286" y="393249"/>
            <a:ext cx="4639375" cy="4493220"/>
          </a:xfrm>
          <a:prstGeom prst="rect">
            <a:avLst/>
          </a:prstGeom>
        </p:spPr>
      </p:pic>
      <p:pic>
        <p:nvPicPr>
          <p:cNvPr id="8" name="Picture 7">
            <a:extLst>
              <a:ext uri="{FF2B5EF4-FFF2-40B4-BE49-F238E27FC236}">
                <a16:creationId xmlns:a16="http://schemas.microsoft.com/office/drawing/2014/main" id="{A99A8102-46D9-5232-46EA-441D92031F37}"/>
              </a:ext>
            </a:extLst>
          </p:cNvPr>
          <p:cNvPicPr>
            <a:picLocks noChangeAspect="1"/>
          </p:cNvPicPr>
          <p:nvPr/>
        </p:nvPicPr>
        <p:blipFill>
          <a:blip r:embed="rId3"/>
          <a:stretch>
            <a:fillRect/>
          </a:stretch>
        </p:blipFill>
        <p:spPr>
          <a:xfrm>
            <a:off x="76199" y="4886469"/>
            <a:ext cx="6915151" cy="1881134"/>
          </a:xfrm>
          <a:prstGeom prst="rect">
            <a:avLst/>
          </a:prstGeom>
        </p:spPr>
      </p:pic>
    </p:spTree>
    <p:extLst>
      <p:ext uri="{BB962C8B-B14F-4D97-AF65-F5344CB8AC3E}">
        <p14:creationId xmlns:p14="http://schemas.microsoft.com/office/powerpoint/2010/main" val="3498213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31617-05F3-E362-8628-DB211EF35666}"/>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CB4176DF-9D79-15B0-4524-C1DCD5C522F9}"/>
              </a:ext>
            </a:extLst>
          </p:cNvPr>
          <p:cNvSpPr txBox="1">
            <a:spLocks/>
          </p:cNvSpPr>
          <p:nvPr/>
        </p:nvSpPr>
        <p:spPr>
          <a:xfrm>
            <a:off x="-1" y="-4547"/>
            <a:ext cx="12197797" cy="59697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Social Worker Recruitment and Retention</a:t>
            </a:r>
          </a:p>
        </p:txBody>
      </p:sp>
      <p:sp>
        <p:nvSpPr>
          <p:cNvPr id="6" name="Subtitle 2">
            <a:extLst>
              <a:ext uri="{FF2B5EF4-FFF2-40B4-BE49-F238E27FC236}">
                <a16:creationId xmlns:a16="http://schemas.microsoft.com/office/drawing/2014/main" id="{27A557AA-B9BD-6263-ECF3-B5E23E359B78}"/>
              </a:ext>
            </a:extLst>
          </p:cNvPr>
          <p:cNvSpPr txBox="1">
            <a:spLocks/>
          </p:cNvSpPr>
          <p:nvPr/>
        </p:nvSpPr>
        <p:spPr>
          <a:xfrm>
            <a:off x="8327923" y="723014"/>
            <a:ext cx="3864078" cy="6134987"/>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Arial"/>
                <a:ea typeface="+mn-lt"/>
                <a:cs typeface="+mn-lt"/>
              </a:rPr>
              <a:t>Recruiting and retaining qualified children’s social workers remains a significant national challenge, driven by rising demand, high caseloads, and increasing competition across the sector. These pressures are particularly acute in areas like Hillingdon, where the complexity and volume of cases, especially linked to our role as a port authority, require a highly skilled and resilient workforce. Maintaining a stable and experienced team is essential for building trusted relationships with children and families, ensuring continuity of care, and delivering high quality, timely interventions.</a:t>
            </a:r>
            <a:endParaRPr lang="en-US" sz="1200">
              <a:solidFill>
                <a:schemeClr val="bg1"/>
              </a:solidFill>
              <a:latin typeface="Arial"/>
              <a:ea typeface="+mn-lt"/>
              <a:cs typeface="+mn-lt"/>
            </a:endParaRPr>
          </a:p>
          <a:p>
            <a:pPr algn="l"/>
            <a:r>
              <a:rPr lang="en-GB" sz="1200">
                <a:solidFill>
                  <a:schemeClr val="bg1"/>
                </a:solidFill>
                <a:latin typeface="Arial"/>
                <a:ea typeface="+mn-lt"/>
                <a:cs typeface="+mn-lt"/>
              </a:rPr>
              <a:t>The graph (top left) shows the latest published vacancy rates for children’s social workers across London. Monitoring these rates is critical for identifying workforce pressures and informing strategic planning. In Hillingdon, we have taken proactive steps to strengthen recruitment and retention, including the introduction of a refreshed workforce strategy, enhanced supervision and support structures, and targeted recruitment campaigns. We are also investing in professional development pathways and promoting Hillingdon as a place where social workers can thrive and make a meaningful impact.</a:t>
            </a:r>
            <a:endParaRPr lang="en-GB" sz="1200">
              <a:solidFill>
                <a:schemeClr val="bg1"/>
              </a:solidFill>
              <a:latin typeface="Arial"/>
              <a:cs typeface="Arial"/>
            </a:endParaRPr>
          </a:p>
          <a:p>
            <a:pPr algn="l"/>
            <a:r>
              <a:rPr lang="en-GB" sz="1200">
                <a:solidFill>
                  <a:schemeClr val="bg1"/>
                </a:solidFill>
                <a:latin typeface="Arial"/>
                <a:ea typeface="+mn-lt"/>
                <a:cs typeface="+mn-lt"/>
              </a:rPr>
              <a:t>Our social work vacancy rates are higher in the last year as we reduced the overall number of social worker posts from August 2025 as part of our revised social care delivery model aligned to The Families First Partnership Programme. </a:t>
            </a:r>
            <a:br>
              <a:rPr lang="en-GB" sz="1200">
                <a:latin typeface="Arial"/>
                <a:ea typeface="+mn-lt"/>
                <a:cs typeface="+mn-lt"/>
              </a:rPr>
            </a:br>
            <a:br>
              <a:rPr lang="en-GB" sz="1200">
                <a:latin typeface="Arial"/>
                <a:ea typeface="+mn-lt"/>
                <a:cs typeface="+mn-lt"/>
              </a:rPr>
            </a:br>
            <a:endParaRPr lang="en-GB" sz="1200" i="1">
              <a:solidFill>
                <a:schemeClr val="bg1"/>
              </a:solidFill>
              <a:latin typeface="Arial"/>
              <a:cs typeface="Arial"/>
            </a:endParaRPr>
          </a:p>
        </p:txBody>
      </p:sp>
      <p:pic>
        <p:nvPicPr>
          <p:cNvPr id="3" name="Picture 2">
            <a:extLst>
              <a:ext uri="{FF2B5EF4-FFF2-40B4-BE49-F238E27FC236}">
                <a16:creationId xmlns:a16="http://schemas.microsoft.com/office/drawing/2014/main" id="{17BD4964-9AF6-434A-A43C-9AF9CF9EE2EE}"/>
              </a:ext>
            </a:extLst>
          </p:cNvPr>
          <p:cNvPicPr>
            <a:picLocks noChangeAspect="1"/>
          </p:cNvPicPr>
          <p:nvPr/>
        </p:nvPicPr>
        <p:blipFill>
          <a:blip r:embed="rId2"/>
          <a:stretch>
            <a:fillRect/>
          </a:stretch>
        </p:blipFill>
        <p:spPr>
          <a:xfrm>
            <a:off x="173664" y="723014"/>
            <a:ext cx="7161201" cy="4504506"/>
          </a:xfrm>
          <a:prstGeom prst="rect">
            <a:avLst/>
          </a:prstGeom>
        </p:spPr>
      </p:pic>
      <p:pic>
        <p:nvPicPr>
          <p:cNvPr id="8" name="Picture 7">
            <a:extLst>
              <a:ext uri="{FF2B5EF4-FFF2-40B4-BE49-F238E27FC236}">
                <a16:creationId xmlns:a16="http://schemas.microsoft.com/office/drawing/2014/main" id="{B60A77C0-C6AA-6D77-62CA-673B1E62A2B5}"/>
              </a:ext>
            </a:extLst>
          </p:cNvPr>
          <p:cNvPicPr>
            <a:picLocks noChangeAspect="1"/>
          </p:cNvPicPr>
          <p:nvPr/>
        </p:nvPicPr>
        <p:blipFill>
          <a:blip r:embed="rId3"/>
          <a:srcRect b="16389"/>
          <a:stretch>
            <a:fillRect/>
          </a:stretch>
        </p:blipFill>
        <p:spPr>
          <a:xfrm>
            <a:off x="4499" y="5288475"/>
            <a:ext cx="6986087" cy="1569525"/>
          </a:xfrm>
          <a:prstGeom prst="rect">
            <a:avLst/>
          </a:prstGeom>
        </p:spPr>
      </p:pic>
    </p:spTree>
    <p:extLst>
      <p:ext uri="{BB962C8B-B14F-4D97-AF65-F5344CB8AC3E}">
        <p14:creationId xmlns:p14="http://schemas.microsoft.com/office/powerpoint/2010/main" val="177300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51F32-2F10-0FD6-CEBF-A1391D9D1D29}"/>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9077A478-C58C-E415-C3B6-7414AEE8CB36}"/>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0514376F-DD8D-5D9B-8929-8F8741DC381B}"/>
              </a:ext>
            </a:extLst>
          </p:cNvPr>
          <p:cNvSpPr/>
          <p:nvPr/>
        </p:nvSpPr>
        <p:spPr>
          <a:xfrm>
            <a:off x="-10078" y="0"/>
            <a:ext cx="12192000"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95A7533D-8B07-AE4B-6D79-DB9CB63A5C29}"/>
              </a:ext>
            </a:extLst>
          </p:cNvPr>
          <p:cNvSpPr txBox="1"/>
          <p:nvPr/>
        </p:nvSpPr>
        <p:spPr>
          <a:xfrm>
            <a:off x="457718" y="3328476"/>
            <a:ext cx="6152632" cy="1569660"/>
          </a:xfrm>
          <a:prstGeom prst="rect">
            <a:avLst/>
          </a:prstGeom>
          <a:noFill/>
        </p:spPr>
        <p:txBody>
          <a:bodyPr wrap="square" lIns="91440" tIns="45720" rIns="91440" bIns="45720" rtlCol="0" anchor="t">
            <a:spAutoFit/>
          </a:bodyPr>
          <a:lstStyle/>
          <a:p>
            <a:endParaRPr lang="en-GB" sz="2400">
              <a:solidFill>
                <a:schemeClr val="bg1"/>
              </a:solidFill>
              <a:latin typeface="Arial"/>
              <a:cs typeface="Arial"/>
            </a:endParaRPr>
          </a:p>
          <a:p>
            <a:r>
              <a:rPr lang="en-GB" sz="2400">
                <a:solidFill>
                  <a:schemeClr val="bg1"/>
                </a:solidFill>
                <a:latin typeface="Arial"/>
                <a:cs typeface="Arial"/>
              </a:rPr>
              <a:t>Cabinet Member: Cllr Nick Denys</a:t>
            </a:r>
          </a:p>
          <a:p>
            <a:r>
              <a:rPr lang="en-GB" sz="2400">
                <a:solidFill>
                  <a:schemeClr val="bg1"/>
                </a:solidFill>
                <a:latin typeface="Arial"/>
                <a:cs typeface="Arial"/>
              </a:rPr>
              <a:t>Portfolio: Planning, Housing and Property</a:t>
            </a:r>
            <a:br>
              <a:rPr lang="en-GB" sz="2400"/>
            </a:br>
            <a:r>
              <a:rPr lang="en-GB" sz="2400">
                <a:solidFill>
                  <a:schemeClr val="bg1"/>
                </a:solidFill>
              </a:rPr>
              <a:t> </a:t>
            </a:r>
          </a:p>
        </p:txBody>
      </p:sp>
      <p:sp>
        <p:nvSpPr>
          <p:cNvPr id="10" name="Rectangle 9">
            <a:extLst>
              <a:ext uri="{FF2B5EF4-FFF2-40B4-BE49-F238E27FC236}">
                <a16:creationId xmlns:a16="http://schemas.microsoft.com/office/drawing/2014/main" id="{DEA89D89-DAB9-A6E1-414F-632DDD7E0F87}"/>
              </a:ext>
            </a:extLst>
          </p:cNvPr>
          <p:cNvSpPr/>
          <p:nvPr/>
        </p:nvSpPr>
        <p:spPr>
          <a:xfrm>
            <a:off x="8037434" y="4846458"/>
            <a:ext cx="4144488" cy="343607"/>
          </a:xfrm>
          <a:prstGeom prst="rect">
            <a:avLst/>
          </a:prstGeom>
          <a:solidFill>
            <a:srgbClr val="F9B2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Safe and strong communities </a:t>
            </a:r>
          </a:p>
        </p:txBody>
      </p:sp>
      <p:sp>
        <p:nvSpPr>
          <p:cNvPr id="11" name="Rectangle 10">
            <a:extLst>
              <a:ext uri="{FF2B5EF4-FFF2-40B4-BE49-F238E27FC236}">
                <a16:creationId xmlns:a16="http://schemas.microsoft.com/office/drawing/2014/main" id="{82AD6B8C-6AE1-D55A-AE2E-03088BED68A2}"/>
              </a:ext>
            </a:extLst>
          </p:cNvPr>
          <p:cNvSpPr/>
          <p:nvPr/>
        </p:nvSpPr>
        <p:spPr>
          <a:xfrm>
            <a:off x="8037434" y="4467250"/>
            <a:ext cx="4144488" cy="343607"/>
          </a:xfrm>
          <a:prstGeom prst="rect">
            <a:avLst/>
          </a:prstGeom>
          <a:solidFill>
            <a:srgbClr val="8787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thriving economy</a:t>
            </a:r>
          </a:p>
        </p:txBody>
      </p:sp>
      <p:sp>
        <p:nvSpPr>
          <p:cNvPr id="12" name="Rectangle 11">
            <a:extLst>
              <a:ext uri="{FF2B5EF4-FFF2-40B4-BE49-F238E27FC236}">
                <a16:creationId xmlns:a16="http://schemas.microsoft.com/office/drawing/2014/main" id="{8359CD64-B9BC-90FE-8778-B2FE3A1B84B7}"/>
              </a:ext>
            </a:extLst>
          </p:cNvPr>
          <p:cNvSpPr/>
          <p:nvPr/>
        </p:nvSpPr>
        <p:spPr>
          <a:xfrm>
            <a:off x="8037434" y="4088042"/>
            <a:ext cx="4144488" cy="34360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Thriving, healthy households</a:t>
            </a:r>
          </a:p>
        </p:txBody>
      </p:sp>
      <p:sp>
        <p:nvSpPr>
          <p:cNvPr id="14" name="TextBox 13">
            <a:extLst>
              <a:ext uri="{FF2B5EF4-FFF2-40B4-BE49-F238E27FC236}">
                <a16:creationId xmlns:a16="http://schemas.microsoft.com/office/drawing/2014/main" id="{44F1B745-5FD0-E647-5CC3-CC375B9FB382}"/>
              </a:ext>
            </a:extLst>
          </p:cNvPr>
          <p:cNvSpPr txBox="1"/>
          <p:nvPr/>
        </p:nvSpPr>
        <p:spPr>
          <a:xfrm>
            <a:off x="8209050" y="2582198"/>
            <a:ext cx="3800104" cy="369332"/>
          </a:xfrm>
          <a:prstGeom prst="rect">
            <a:avLst/>
          </a:prstGeom>
          <a:noFill/>
        </p:spPr>
        <p:txBody>
          <a:bodyPr wrap="square" rtlCol="0">
            <a:spAutoFit/>
          </a:bodyPr>
          <a:lstStyle/>
          <a:p>
            <a:pPr algn="ctr"/>
            <a:r>
              <a:rPr lang="en-GB">
                <a:solidFill>
                  <a:schemeClr val="bg1"/>
                </a:solidFill>
              </a:rPr>
              <a:t>Our commitments to residents </a:t>
            </a:r>
          </a:p>
        </p:txBody>
      </p:sp>
      <p:pic>
        <p:nvPicPr>
          <p:cNvPr id="2" name="Picture 1">
            <a:extLst>
              <a:ext uri="{FF2B5EF4-FFF2-40B4-BE49-F238E27FC236}">
                <a16:creationId xmlns:a16="http://schemas.microsoft.com/office/drawing/2014/main" id="{16CD0B35-F174-2AC3-1D67-9E7EF2E571BD}"/>
              </a:ext>
            </a:extLst>
          </p:cNvPr>
          <p:cNvPicPr>
            <a:picLocks noChangeAspect="1"/>
          </p:cNvPicPr>
          <p:nvPr/>
        </p:nvPicPr>
        <p:blipFill>
          <a:blip r:embed="rId3"/>
          <a:stretch>
            <a:fillRect/>
          </a:stretch>
        </p:blipFill>
        <p:spPr>
          <a:xfrm>
            <a:off x="8027713" y="3679224"/>
            <a:ext cx="4163929" cy="493819"/>
          </a:xfrm>
          <a:prstGeom prst="rect">
            <a:avLst/>
          </a:prstGeom>
        </p:spPr>
      </p:pic>
      <p:pic>
        <p:nvPicPr>
          <p:cNvPr id="3" name="Picture 2">
            <a:extLst>
              <a:ext uri="{FF2B5EF4-FFF2-40B4-BE49-F238E27FC236}">
                <a16:creationId xmlns:a16="http://schemas.microsoft.com/office/drawing/2014/main" id="{CC90E8C5-2892-E747-9F1D-F303DE00C822}"/>
              </a:ext>
            </a:extLst>
          </p:cNvPr>
          <p:cNvPicPr>
            <a:picLocks noChangeAspect="1"/>
          </p:cNvPicPr>
          <p:nvPr/>
        </p:nvPicPr>
        <p:blipFill>
          <a:blip r:embed="rId4"/>
          <a:stretch>
            <a:fillRect/>
          </a:stretch>
        </p:blipFill>
        <p:spPr>
          <a:xfrm>
            <a:off x="8036283" y="3014553"/>
            <a:ext cx="4145639" cy="774259"/>
          </a:xfrm>
          <a:prstGeom prst="rect">
            <a:avLst/>
          </a:prstGeom>
        </p:spPr>
      </p:pic>
      <p:pic>
        <p:nvPicPr>
          <p:cNvPr id="7" name="Picture 6">
            <a:extLst>
              <a:ext uri="{FF2B5EF4-FFF2-40B4-BE49-F238E27FC236}">
                <a16:creationId xmlns:a16="http://schemas.microsoft.com/office/drawing/2014/main" id="{E889BA2E-0EAE-E82F-8C42-1D8C250E9B96}"/>
              </a:ext>
            </a:extLst>
          </p:cNvPr>
          <p:cNvPicPr>
            <a:picLocks noChangeAspect="1"/>
          </p:cNvPicPr>
          <p:nvPr/>
        </p:nvPicPr>
        <p:blipFill>
          <a:blip r:embed="rId5"/>
          <a:stretch>
            <a:fillRect/>
          </a:stretch>
        </p:blipFill>
        <p:spPr>
          <a:xfrm>
            <a:off x="619125" y="428625"/>
            <a:ext cx="1905000" cy="3000375"/>
          </a:xfrm>
          <a:prstGeom prst="rect">
            <a:avLst/>
          </a:prstGeom>
        </p:spPr>
      </p:pic>
    </p:spTree>
    <p:extLst>
      <p:ext uri="{BB962C8B-B14F-4D97-AF65-F5344CB8AC3E}">
        <p14:creationId xmlns:p14="http://schemas.microsoft.com/office/powerpoint/2010/main" val="995826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7818C-9623-16D9-6662-4F590C4EF7C0}"/>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112637FE-2BEF-46E1-45F7-EE8CD640FAC1}"/>
              </a:ext>
            </a:extLst>
          </p:cNvPr>
          <p:cNvSpPr txBox="1">
            <a:spLocks/>
          </p:cNvSpPr>
          <p:nvPr/>
        </p:nvSpPr>
        <p:spPr>
          <a:xfrm>
            <a:off x="-1" y="-4547"/>
            <a:ext cx="12197797" cy="635612"/>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 </a:t>
            </a:r>
            <a:r>
              <a:rPr lang="en-GB">
                <a:solidFill>
                  <a:schemeClr val="bg1"/>
                </a:solidFill>
                <a:latin typeface="Arial"/>
                <a:cs typeface="Arial"/>
              </a:rPr>
              <a:t>Early Contact with the Youth Justice System</a:t>
            </a:r>
          </a:p>
        </p:txBody>
      </p:sp>
      <p:sp>
        <p:nvSpPr>
          <p:cNvPr id="6" name="TextBox 5">
            <a:extLst>
              <a:ext uri="{FF2B5EF4-FFF2-40B4-BE49-F238E27FC236}">
                <a16:creationId xmlns:a16="http://schemas.microsoft.com/office/drawing/2014/main" id="{31942703-CEA2-925C-BDEB-776EC9205AC6}"/>
              </a:ext>
            </a:extLst>
          </p:cNvPr>
          <p:cNvSpPr txBox="1"/>
          <p:nvPr/>
        </p:nvSpPr>
        <p:spPr>
          <a:xfrm>
            <a:off x="8667751" y="1179522"/>
            <a:ext cx="3524249" cy="5678478"/>
          </a:xfrm>
          <a:prstGeom prst="rect">
            <a:avLst/>
          </a:prstGeom>
          <a:solidFill>
            <a:srgbClr val="005148"/>
          </a:solidFill>
        </p:spPr>
        <p:txBody>
          <a:bodyPr wrap="square" lIns="91440" tIns="45720" rIns="91440" bIns="45720" rtlCol="0" anchor="t">
            <a:spAutoFit/>
          </a:bodyPr>
          <a:lstStyle/>
          <a:p>
            <a:r>
              <a:rPr lang="en-GB" sz="1300">
                <a:solidFill>
                  <a:schemeClr val="bg1"/>
                </a:solidFill>
                <a:latin typeface="Arial"/>
                <a:ea typeface="+mn-lt"/>
                <a:cs typeface="+mn-lt"/>
              </a:rPr>
              <a:t>In 2025, Hillingdon recorded 45 first-time entrants to the youth justice system, similar to the London average of 44. </a:t>
            </a:r>
            <a:endParaRPr lang="en-US" sz="1300">
              <a:solidFill>
                <a:schemeClr val="bg1"/>
              </a:solidFill>
              <a:latin typeface="Arial"/>
              <a:cs typeface="Arial"/>
            </a:endParaRPr>
          </a:p>
          <a:p>
            <a:endParaRPr lang="en-GB" sz="1300">
              <a:solidFill>
                <a:schemeClr val="bg1"/>
              </a:solidFill>
              <a:latin typeface="Arial"/>
              <a:ea typeface="+mn-lt"/>
              <a:cs typeface="+mn-lt"/>
            </a:endParaRPr>
          </a:p>
          <a:p>
            <a:r>
              <a:rPr lang="en-GB" sz="1300">
                <a:solidFill>
                  <a:schemeClr val="bg1"/>
                </a:solidFill>
                <a:latin typeface="Arial"/>
                <a:ea typeface="+mn-lt"/>
                <a:cs typeface="+mn-lt"/>
              </a:rPr>
              <a:t>This metric is a key indicator of how many children and young people are entering the criminal justice system for the first time, either through conviction or youth caution.</a:t>
            </a:r>
          </a:p>
          <a:p>
            <a:endParaRPr lang="en-GB" sz="1300">
              <a:solidFill>
                <a:schemeClr val="bg1"/>
              </a:solidFill>
              <a:latin typeface="Arial"/>
              <a:ea typeface="+mn-lt"/>
              <a:cs typeface="+mn-lt"/>
            </a:endParaRPr>
          </a:p>
          <a:p>
            <a:r>
              <a:rPr lang="en-GB" sz="1300">
                <a:solidFill>
                  <a:schemeClr val="bg1"/>
                </a:solidFill>
                <a:latin typeface="Arial"/>
                <a:ea typeface="+mn-lt"/>
                <a:cs typeface="+mn-lt"/>
              </a:rPr>
              <a:t>A lower rate of first-time entrants is often interpreted as a sign of effective early intervention and prevention strategies, reflecting the strength of local safeguarding partnerships and the proactive work of services across education, social care and health.</a:t>
            </a:r>
            <a:endParaRPr lang="en-GB" sz="1300">
              <a:solidFill>
                <a:schemeClr val="bg1"/>
              </a:solidFill>
              <a:latin typeface="Arial"/>
              <a:cs typeface="Arial"/>
            </a:endParaRPr>
          </a:p>
          <a:p>
            <a:endParaRPr lang="en-GB" sz="1300">
              <a:solidFill>
                <a:schemeClr val="bg1"/>
              </a:solidFill>
              <a:latin typeface="Arial"/>
              <a:ea typeface="+mn-lt"/>
              <a:cs typeface="+mn-lt"/>
            </a:endParaRPr>
          </a:p>
          <a:p>
            <a:r>
              <a:rPr lang="en-GB" sz="1300">
                <a:solidFill>
                  <a:schemeClr val="bg1"/>
                </a:solidFill>
                <a:latin typeface="Arial"/>
                <a:ea typeface="+mn-lt"/>
                <a:cs typeface="+mn-lt"/>
              </a:rPr>
              <a:t>In Hillingdon, this positive trend aligns with the borough’s strategic commitment to a child first approach, which prioritises the rights, needs, and potential of children while aiming to divert them from formal justice pathways wherever possible.</a:t>
            </a:r>
          </a:p>
          <a:p>
            <a:endParaRPr lang="en-GB" sz="1300">
              <a:solidFill>
                <a:schemeClr val="bg1"/>
              </a:solidFill>
              <a:latin typeface="Arial"/>
              <a:ea typeface="+mn-lt"/>
              <a:cs typeface="+mn-lt"/>
            </a:endParaRPr>
          </a:p>
          <a:p>
            <a:br>
              <a:rPr lang="en-GB" sz="1300" i="1">
                <a:latin typeface="Arial"/>
                <a:ea typeface="+mn-lt"/>
                <a:cs typeface="+mn-lt"/>
              </a:rPr>
            </a:br>
            <a:br>
              <a:rPr lang="en-GB" sz="1300" i="1">
                <a:latin typeface="Arial"/>
                <a:ea typeface="+mn-lt"/>
                <a:cs typeface="+mn-lt"/>
              </a:rPr>
            </a:br>
            <a:endParaRPr lang="en-GB" sz="1300" i="1">
              <a:solidFill>
                <a:schemeClr val="bg1"/>
              </a:solidFill>
              <a:latin typeface="Arial" panose="020B0604020202020204" pitchFamily="34" charset="0"/>
              <a:cs typeface="Arial" panose="020B0604020202020204" pitchFamily="34" charset="0"/>
            </a:endParaRPr>
          </a:p>
          <a:p>
            <a:endParaRPr lang="en-GB" sz="1200">
              <a:solidFill>
                <a:schemeClr val="bg1"/>
              </a:solidFill>
              <a:latin typeface="Arial" panose="020B0604020202020204" pitchFamily="34" charset="0"/>
              <a:cs typeface="Arial" panose="020B0604020202020204" pitchFamily="34" charset="0"/>
            </a:endParaRPr>
          </a:p>
        </p:txBody>
      </p:sp>
      <p:pic>
        <p:nvPicPr>
          <p:cNvPr id="4" name="Picture 3" descr="A graph of a number of people&#10;&#10;AI-generated content may be incorrect.">
            <a:extLst>
              <a:ext uri="{FF2B5EF4-FFF2-40B4-BE49-F238E27FC236}">
                <a16:creationId xmlns:a16="http://schemas.microsoft.com/office/drawing/2014/main" id="{32DDA252-779A-7142-617D-A72B69416764}"/>
              </a:ext>
            </a:extLst>
          </p:cNvPr>
          <p:cNvPicPr>
            <a:picLocks noChangeAspect="1"/>
          </p:cNvPicPr>
          <p:nvPr/>
        </p:nvPicPr>
        <p:blipFill>
          <a:blip r:embed="rId3"/>
          <a:stretch>
            <a:fillRect/>
          </a:stretch>
        </p:blipFill>
        <p:spPr>
          <a:xfrm>
            <a:off x="74083" y="780804"/>
            <a:ext cx="8053917" cy="3846476"/>
          </a:xfrm>
          <a:prstGeom prst="rect">
            <a:avLst/>
          </a:prstGeom>
        </p:spPr>
      </p:pic>
      <p:pic>
        <p:nvPicPr>
          <p:cNvPr id="5" name="Picture 4" descr="A graph with blue dots and a purple background&#10;&#10;AI-generated content may be incorrect.">
            <a:extLst>
              <a:ext uri="{FF2B5EF4-FFF2-40B4-BE49-F238E27FC236}">
                <a16:creationId xmlns:a16="http://schemas.microsoft.com/office/drawing/2014/main" id="{BCE053D5-1CFB-FE1E-592D-B2A343531A7A}"/>
              </a:ext>
            </a:extLst>
          </p:cNvPr>
          <p:cNvPicPr>
            <a:picLocks noChangeAspect="1"/>
          </p:cNvPicPr>
          <p:nvPr/>
        </p:nvPicPr>
        <p:blipFill>
          <a:blip r:embed="rId4"/>
          <a:stretch>
            <a:fillRect/>
          </a:stretch>
        </p:blipFill>
        <p:spPr>
          <a:xfrm>
            <a:off x="74083" y="4653479"/>
            <a:ext cx="8466667" cy="2207711"/>
          </a:xfrm>
          <a:prstGeom prst="rect">
            <a:avLst/>
          </a:prstGeom>
        </p:spPr>
      </p:pic>
    </p:spTree>
    <p:extLst>
      <p:ext uri="{BB962C8B-B14F-4D97-AF65-F5344CB8AC3E}">
        <p14:creationId xmlns:p14="http://schemas.microsoft.com/office/powerpoint/2010/main" val="3721236536"/>
      </p:ext>
    </p:extLst>
  </p:cSld>
  <p:clrMapOvr>
    <a:masterClrMapping/>
  </p:clrMapOvr>
  <p:extLst>
    <p:ext uri="{6950BFC3-D8DA-4A85-94F7-54DA5524770B}">
      <p188:commentRel xmlns:p188="http://schemas.microsoft.com/office/powerpoint/2018/8/main" r:id="rId2"/>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E378-2953-BE80-D323-D50E7C990013}"/>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626F7B40-9A99-EC0F-F4F6-BE9BA6215C9F}"/>
              </a:ext>
            </a:extLst>
          </p:cNvPr>
          <p:cNvSpPr txBox="1">
            <a:spLocks/>
          </p:cNvSpPr>
          <p:nvPr/>
        </p:nvSpPr>
        <p:spPr>
          <a:xfrm>
            <a:off x="-1" y="-4547"/>
            <a:ext cx="12197797" cy="69949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 </a:t>
            </a:r>
            <a:r>
              <a:rPr lang="en-GB">
                <a:solidFill>
                  <a:schemeClr val="bg1"/>
                </a:solidFill>
                <a:latin typeface="Arial"/>
                <a:cs typeface="Arial"/>
              </a:rPr>
              <a:t>Youth Justice: Reoffending Rates</a:t>
            </a:r>
          </a:p>
        </p:txBody>
      </p:sp>
      <p:sp>
        <p:nvSpPr>
          <p:cNvPr id="5" name="TextBox 4">
            <a:extLst>
              <a:ext uri="{FF2B5EF4-FFF2-40B4-BE49-F238E27FC236}">
                <a16:creationId xmlns:a16="http://schemas.microsoft.com/office/drawing/2014/main" id="{1196C71E-743E-28C8-777B-E6ECC935E085}"/>
              </a:ext>
            </a:extLst>
          </p:cNvPr>
          <p:cNvSpPr txBox="1"/>
          <p:nvPr/>
        </p:nvSpPr>
        <p:spPr>
          <a:xfrm>
            <a:off x="8562975" y="779413"/>
            <a:ext cx="3629025" cy="5693866"/>
          </a:xfrm>
          <a:prstGeom prst="rect">
            <a:avLst/>
          </a:prstGeom>
          <a:solidFill>
            <a:srgbClr val="005148"/>
          </a:solidFill>
        </p:spPr>
        <p:txBody>
          <a:bodyPr wrap="square" lIns="91440" tIns="45720" rIns="91440" bIns="45720" rtlCol="0" anchor="t">
            <a:spAutoFit/>
          </a:bodyPr>
          <a:lstStyle/>
          <a:p>
            <a:r>
              <a:rPr lang="en-GB" sz="1400">
                <a:solidFill>
                  <a:schemeClr val="bg1"/>
                </a:solidFill>
                <a:latin typeface="Arial"/>
                <a:cs typeface="Arial"/>
              </a:rPr>
              <a:t>While the rate of first-time entrants is encouraging, it is important to note that reoffending rates remain a concern. In the 12 months to Q2 2024, 30.3% of young people known to have committed an offence in Hillingdon reoffended, above the London average of 28.5%. </a:t>
            </a:r>
          </a:p>
          <a:p>
            <a:endParaRPr lang="en-GB" sz="1400">
              <a:solidFill>
                <a:schemeClr val="bg1"/>
              </a:solidFill>
              <a:latin typeface="Arial"/>
              <a:ea typeface="+mn-lt"/>
              <a:cs typeface="Arial"/>
            </a:endParaRPr>
          </a:p>
          <a:p>
            <a:r>
              <a:rPr lang="en-GB" sz="1400">
                <a:solidFill>
                  <a:schemeClr val="bg1"/>
                </a:solidFill>
                <a:latin typeface="Arial"/>
                <a:ea typeface="+mn-lt"/>
                <a:cs typeface="+mn-lt"/>
              </a:rPr>
              <a:t>This measure tracks the proportion of young people who commit a further proven offence within a year of a previous offence. A deep dive audit commissioned by the Youth Justice Strategic Partnership Board, identified that the majority of reoffending happened between the first offence and becoming known to Youth Justice Services.</a:t>
            </a:r>
            <a:endParaRPr lang="en-GB" sz="1400">
              <a:solidFill>
                <a:schemeClr val="bg1"/>
              </a:solidFill>
              <a:latin typeface="Arial"/>
              <a:cs typeface="Arial"/>
            </a:endParaRPr>
          </a:p>
          <a:p>
            <a:endParaRPr lang="en-GB" sz="1400">
              <a:solidFill>
                <a:schemeClr val="bg1"/>
              </a:solidFill>
              <a:latin typeface="Arial"/>
              <a:cs typeface="Arial"/>
            </a:endParaRPr>
          </a:p>
          <a:p>
            <a:r>
              <a:rPr lang="en-GB" sz="1400">
                <a:solidFill>
                  <a:schemeClr val="bg1"/>
                </a:solidFill>
                <a:latin typeface="Arial"/>
                <a:cs typeface="Arial"/>
              </a:rPr>
              <a:t>Children in the youth justice system often face multiple and overlapping challenges, including social deprivation, trauma, discrimination, and unmet health needs. These factors underscore the importance of joined-up working across sectors, ensuring that interventions are not only timely but also holistic and tailored to individual circumstances.</a:t>
            </a:r>
            <a:endParaRPr lang="en-GB" sz="1100">
              <a:solidFill>
                <a:schemeClr val="bg1"/>
              </a:solidFill>
              <a:latin typeface="Arial"/>
              <a:cs typeface="Arial"/>
            </a:endParaRPr>
          </a:p>
        </p:txBody>
      </p:sp>
      <p:pic>
        <p:nvPicPr>
          <p:cNvPr id="4" name="Picture 3">
            <a:extLst>
              <a:ext uri="{FF2B5EF4-FFF2-40B4-BE49-F238E27FC236}">
                <a16:creationId xmlns:a16="http://schemas.microsoft.com/office/drawing/2014/main" id="{DC6F68C2-9112-EA98-CCE5-061831356048}"/>
              </a:ext>
            </a:extLst>
          </p:cNvPr>
          <p:cNvPicPr>
            <a:picLocks noChangeAspect="1"/>
          </p:cNvPicPr>
          <p:nvPr/>
        </p:nvPicPr>
        <p:blipFill>
          <a:blip r:embed="rId2"/>
          <a:stretch>
            <a:fillRect/>
          </a:stretch>
        </p:blipFill>
        <p:spPr>
          <a:xfrm>
            <a:off x="162624" y="5122057"/>
            <a:ext cx="7863151" cy="1735943"/>
          </a:xfrm>
          <a:prstGeom prst="rect">
            <a:avLst/>
          </a:prstGeom>
        </p:spPr>
      </p:pic>
      <p:pic>
        <p:nvPicPr>
          <p:cNvPr id="7" name="Picture 6">
            <a:extLst>
              <a:ext uri="{FF2B5EF4-FFF2-40B4-BE49-F238E27FC236}">
                <a16:creationId xmlns:a16="http://schemas.microsoft.com/office/drawing/2014/main" id="{35F3DDB1-1C56-911F-DFC6-30F076E1FF4C}"/>
              </a:ext>
            </a:extLst>
          </p:cNvPr>
          <p:cNvPicPr>
            <a:picLocks noChangeAspect="1"/>
          </p:cNvPicPr>
          <p:nvPr/>
        </p:nvPicPr>
        <p:blipFill>
          <a:blip r:embed="rId3"/>
          <a:stretch>
            <a:fillRect/>
          </a:stretch>
        </p:blipFill>
        <p:spPr>
          <a:xfrm>
            <a:off x="211392" y="840968"/>
            <a:ext cx="8040724" cy="4158783"/>
          </a:xfrm>
          <a:prstGeom prst="rect">
            <a:avLst/>
          </a:prstGeom>
        </p:spPr>
      </p:pic>
    </p:spTree>
    <p:extLst>
      <p:ext uri="{BB962C8B-B14F-4D97-AF65-F5344CB8AC3E}">
        <p14:creationId xmlns:p14="http://schemas.microsoft.com/office/powerpoint/2010/main" val="76273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7C98A-398B-5460-69C0-AA8A21F6512C}"/>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6DB4A3AF-0F99-DF2D-C9F7-4AC93590E9FB}"/>
              </a:ext>
            </a:extLst>
          </p:cNvPr>
          <p:cNvSpPr txBox="1">
            <a:spLocks/>
          </p:cNvSpPr>
          <p:nvPr/>
        </p:nvSpPr>
        <p:spPr>
          <a:xfrm>
            <a:off x="0" y="0"/>
            <a:ext cx="12192000" cy="54864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Children with SEND – Need Assessment </a:t>
            </a:r>
          </a:p>
        </p:txBody>
      </p:sp>
      <p:sp>
        <p:nvSpPr>
          <p:cNvPr id="2" name="TextBox 1">
            <a:extLst>
              <a:ext uri="{FF2B5EF4-FFF2-40B4-BE49-F238E27FC236}">
                <a16:creationId xmlns:a16="http://schemas.microsoft.com/office/drawing/2014/main" id="{715FC73C-31F9-DFC1-B228-CF8B6458F135}"/>
              </a:ext>
            </a:extLst>
          </p:cNvPr>
          <p:cNvSpPr txBox="1"/>
          <p:nvPr/>
        </p:nvSpPr>
        <p:spPr>
          <a:xfrm>
            <a:off x="0" y="5565338"/>
            <a:ext cx="12192000" cy="1292662"/>
          </a:xfrm>
          <a:prstGeom prst="rect">
            <a:avLst/>
          </a:prstGeom>
          <a:solidFill>
            <a:srgbClr val="005148"/>
          </a:solidFill>
          <a:ln>
            <a:solidFill>
              <a:srgbClr val="005148"/>
            </a:solidFill>
          </a:ln>
        </p:spPr>
        <p:txBody>
          <a:bodyPr wrap="square" lIns="91440" tIns="0" rIns="91440" bIns="0" rtlCol="0" anchor="t">
            <a:spAutoFit/>
          </a:bodyPr>
          <a:lstStyle/>
          <a:p>
            <a:r>
              <a:rPr lang="en-GB" sz="1400">
                <a:solidFill>
                  <a:schemeClr val="bg1"/>
                </a:solidFill>
                <a:latin typeface="Arial"/>
                <a:cs typeface="Arial"/>
              </a:rPr>
              <a:t>Education, Health and Care Needs Assessment (EHCNA) Requests are formal applications that trigger a multi-professional review of a child’s needs. Increasing numbers may indicate greater awareness, earlier identification, or growing demand for support, all contributing to timely and appropriate provision.</a:t>
            </a:r>
          </a:p>
          <a:p>
            <a:endParaRPr lang="en-GB" sz="1400">
              <a:solidFill>
                <a:schemeClr val="bg1"/>
              </a:solidFill>
              <a:latin typeface="Arial"/>
              <a:ea typeface="+mn-lt"/>
              <a:cs typeface="+mn-lt"/>
            </a:endParaRPr>
          </a:p>
          <a:p>
            <a:r>
              <a:rPr lang="en-GB" sz="1400">
                <a:solidFill>
                  <a:schemeClr val="bg1"/>
                </a:solidFill>
                <a:latin typeface="Arial"/>
                <a:ea typeface="+mn-lt"/>
                <a:cs typeface="+mn-lt"/>
              </a:rPr>
              <a:t>The year began with 67 requests and saw several peaks in demand, particularly in the early months. A noticeable dip occurred during the summer period, with numbers rising again in the latter part of the year. By the end of March 2026, the number of requests had increased to 76.</a:t>
            </a:r>
            <a:endParaRPr lang="en-GB" sz="1400">
              <a:solidFill>
                <a:schemeClr val="bg1"/>
              </a:solidFill>
              <a:latin typeface="Arial"/>
              <a:cs typeface="Arial"/>
            </a:endParaRPr>
          </a:p>
        </p:txBody>
      </p:sp>
      <p:pic>
        <p:nvPicPr>
          <p:cNvPr id="4" name="Picture 3">
            <a:extLst>
              <a:ext uri="{FF2B5EF4-FFF2-40B4-BE49-F238E27FC236}">
                <a16:creationId xmlns:a16="http://schemas.microsoft.com/office/drawing/2014/main" id="{3448EB38-00C9-AD01-3128-468965C62322}"/>
              </a:ext>
            </a:extLst>
          </p:cNvPr>
          <p:cNvPicPr>
            <a:picLocks noChangeAspect="1"/>
          </p:cNvPicPr>
          <p:nvPr/>
        </p:nvPicPr>
        <p:blipFill>
          <a:blip r:embed="rId3"/>
          <a:stretch>
            <a:fillRect/>
          </a:stretch>
        </p:blipFill>
        <p:spPr>
          <a:xfrm>
            <a:off x="1294071" y="1236848"/>
            <a:ext cx="9825333" cy="3030352"/>
          </a:xfrm>
          <a:prstGeom prst="rect">
            <a:avLst/>
          </a:prstGeom>
        </p:spPr>
      </p:pic>
    </p:spTree>
    <p:extLst>
      <p:ext uri="{BB962C8B-B14F-4D97-AF65-F5344CB8AC3E}">
        <p14:creationId xmlns:p14="http://schemas.microsoft.com/office/powerpoint/2010/main" val="1853082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2DD0D-5711-F832-F803-E659357A8B48}"/>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12408B9F-3832-7206-B8C8-EFD826BDF05F}"/>
              </a:ext>
            </a:extLst>
          </p:cNvPr>
          <p:cNvSpPr txBox="1">
            <a:spLocks/>
          </p:cNvSpPr>
          <p:nvPr/>
        </p:nvSpPr>
        <p:spPr>
          <a:xfrm>
            <a:off x="0" y="4676614"/>
            <a:ext cx="12194806" cy="2181386"/>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GB" sz="1350" b="1">
                <a:solidFill>
                  <a:schemeClr val="bg1"/>
                </a:solidFill>
                <a:latin typeface="Arial"/>
                <a:cs typeface="Arial"/>
              </a:rPr>
              <a:t>EHC Needs Assessments Agreed to Assess</a:t>
            </a:r>
            <a:endParaRPr lang="en-US" sz="1350">
              <a:solidFill>
                <a:schemeClr val="bg1"/>
              </a:solidFill>
              <a:latin typeface="Arial"/>
              <a:cs typeface="Arial"/>
            </a:endParaRPr>
          </a:p>
          <a:p>
            <a:pPr algn="l">
              <a:lnSpc>
                <a:spcPct val="120000"/>
              </a:lnSpc>
              <a:spcBef>
                <a:spcPts val="0"/>
              </a:spcBef>
            </a:pPr>
            <a:r>
              <a:rPr lang="en-GB" sz="1350">
                <a:solidFill>
                  <a:schemeClr val="bg1"/>
                </a:solidFill>
                <a:latin typeface="Arial"/>
                <a:cs typeface="Arial"/>
              </a:rPr>
              <a:t>The EHCNA Agreed to Assess stage reflects the council’s decision to proceed with a full Education, Health and Care Needs Assessment. This represents a formal commitment of professional and administrative resources to thoroughly assess and understand the child’s needs. Rising volumes increase pressure on council services. This demand also drives higher assessment and support costs, impacting overall budget sustainability.</a:t>
            </a:r>
            <a:endParaRPr lang="en-US" sz="1350">
              <a:solidFill>
                <a:schemeClr val="bg1"/>
              </a:solidFill>
              <a:latin typeface="Arial"/>
              <a:cs typeface="Arial"/>
            </a:endParaRPr>
          </a:p>
          <a:p>
            <a:pPr algn="l">
              <a:lnSpc>
                <a:spcPct val="120000"/>
              </a:lnSpc>
            </a:pPr>
            <a:endParaRPr lang="en-GB" sz="1350">
              <a:solidFill>
                <a:schemeClr val="bg1"/>
              </a:solidFill>
              <a:latin typeface="Arial"/>
              <a:cs typeface="Arial"/>
            </a:endParaRPr>
          </a:p>
          <a:p>
            <a:pPr algn="l">
              <a:lnSpc>
                <a:spcPct val="120000"/>
              </a:lnSpc>
              <a:spcBef>
                <a:spcPts val="0"/>
              </a:spcBef>
            </a:pPr>
            <a:r>
              <a:rPr lang="en-GB" sz="1350">
                <a:solidFill>
                  <a:schemeClr val="bg1"/>
                </a:solidFill>
                <a:latin typeface="Arial"/>
                <a:cs typeface="Arial"/>
              </a:rPr>
              <a:t>At the start of the 2025/26 financial year, 72% of EHCNA requests were agreed to proceed to assessment in April. By the end of the year, this had decreased to 66% in March 2026. Agree to assess levels remained higher month-on-month compared to last year, indicating a higher proportion of requests being progressed to formal assessment. This suggests more appropriate requests are being received for assessment. </a:t>
            </a:r>
            <a:endParaRPr lang="en-GB" sz="1350">
              <a:solidFill>
                <a:schemeClr val="bg1"/>
              </a:solidFill>
              <a:latin typeface="Arial" panose="020B0604020202020204" pitchFamily="34" charset="0"/>
              <a:cs typeface="Arial" panose="020B0604020202020204" pitchFamily="34" charset="0"/>
            </a:endParaRPr>
          </a:p>
        </p:txBody>
      </p:sp>
      <p:sp>
        <p:nvSpPr>
          <p:cNvPr id="12" name="Subtitle 2">
            <a:extLst>
              <a:ext uri="{FF2B5EF4-FFF2-40B4-BE49-F238E27FC236}">
                <a16:creationId xmlns:a16="http://schemas.microsoft.com/office/drawing/2014/main" id="{E1066997-BB00-62D5-4629-4B32E54637FA}"/>
              </a:ext>
            </a:extLst>
          </p:cNvPr>
          <p:cNvSpPr txBox="1">
            <a:spLocks/>
          </p:cNvSpPr>
          <p:nvPr/>
        </p:nvSpPr>
        <p:spPr>
          <a:xfrm>
            <a:off x="0" y="0"/>
            <a:ext cx="12192000" cy="54864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Children with SEND – Need Assessment </a:t>
            </a:r>
          </a:p>
        </p:txBody>
      </p:sp>
      <p:pic>
        <p:nvPicPr>
          <p:cNvPr id="3" name="Picture 2">
            <a:extLst>
              <a:ext uri="{FF2B5EF4-FFF2-40B4-BE49-F238E27FC236}">
                <a16:creationId xmlns:a16="http://schemas.microsoft.com/office/drawing/2014/main" id="{F0174B64-1102-4ABD-94AE-99CE21D89EA5}"/>
              </a:ext>
            </a:extLst>
          </p:cNvPr>
          <p:cNvPicPr>
            <a:picLocks noChangeAspect="1"/>
          </p:cNvPicPr>
          <p:nvPr/>
        </p:nvPicPr>
        <p:blipFill>
          <a:blip r:embed="rId3"/>
          <a:stretch>
            <a:fillRect/>
          </a:stretch>
        </p:blipFill>
        <p:spPr>
          <a:xfrm>
            <a:off x="1031497" y="1021157"/>
            <a:ext cx="9727859" cy="3011828"/>
          </a:xfrm>
          <a:prstGeom prst="rect">
            <a:avLst/>
          </a:prstGeom>
        </p:spPr>
      </p:pic>
    </p:spTree>
    <p:extLst>
      <p:ext uri="{BB962C8B-B14F-4D97-AF65-F5344CB8AC3E}">
        <p14:creationId xmlns:p14="http://schemas.microsoft.com/office/powerpoint/2010/main" val="3690748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07400-1302-CCFA-1393-50B3DD4D138B}"/>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14504112-FC6E-83A8-F902-0A7CECE495DE}"/>
              </a:ext>
            </a:extLst>
          </p:cNvPr>
          <p:cNvSpPr txBox="1">
            <a:spLocks/>
          </p:cNvSpPr>
          <p:nvPr/>
        </p:nvSpPr>
        <p:spPr>
          <a:xfrm>
            <a:off x="0" y="0"/>
            <a:ext cx="12191096" cy="490464"/>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Children with SEND, EHCP Demand</a:t>
            </a:r>
          </a:p>
          <a:p>
            <a:pPr algn="l"/>
            <a:endParaRPr lang="en-GB" b="1">
              <a:solidFill>
                <a:schemeClr val="bg1"/>
              </a:solidFill>
              <a:latin typeface="Arial"/>
              <a:cs typeface="Arial"/>
            </a:endParaRPr>
          </a:p>
        </p:txBody>
      </p:sp>
      <p:sp>
        <p:nvSpPr>
          <p:cNvPr id="6" name="TextBox 5">
            <a:extLst>
              <a:ext uri="{FF2B5EF4-FFF2-40B4-BE49-F238E27FC236}">
                <a16:creationId xmlns:a16="http://schemas.microsoft.com/office/drawing/2014/main" id="{20257800-2447-4B0A-CB28-36EFF4D9DB56}"/>
              </a:ext>
            </a:extLst>
          </p:cNvPr>
          <p:cNvSpPr txBox="1"/>
          <p:nvPr/>
        </p:nvSpPr>
        <p:spPr>
          <a:xfrm>
            <a:off x="1" y="5042118"/>
            <a:ext cx="12192000" cy="1815882"/>
          </a:xfrm>
          <a:prstGeom prst="rect">
            <a:avLst/>
          </a:prstGeom>
          <a:solidFill>
            <a:srgbClr val="005148"/>
          </a:solidFill>
        </p:spPr>
        <p:txBody>
          <a:bodyPr wrap="square" lIns="91440" tIns="45720" rIns="91440" bIns="45720" rtlCol="0" anchor="t">
            <a:spAutoFit/>
          </a:bodyPr>
          <a:lstStyle/>
          <a:p>
            <a:r>
              <a:rPr lang="en-GB" sz="1400">
                <a:solidFill>
                  <a:schemeClr val="bg1"/>
                </a:solidFill>
                <a:latin typeface="Arial"/>
                <a:cs typeface="Arial"/>
              </a:rPr>
              <a:t>We are tracking both the number of Education, Health and Care Plans (EHCPs) issued and the volume of Needs Assessment Requests. EHCPs define the tailored support that children and young people with SEND are entitled to, ensuring they have access to the appropriate education, health, and care services.</a:t>
            </a:r>
          </a:p>
          <a:p>
            <a:endParaRPr lang="en-GB" sz="1400" b="1">
              <a:solidFill>
                <a:schemeClr val="bg1"/>
              </a:solidFill>
              <a:latin typeface="Arial"/>
              <a:cs typeface="Arial"/>
            </a:endParaRPr>
          </a:p>
          <a:p>
            <a:r>
              <a:rPr lang="en-GB" sz="1400" b="1">
                <a:solidFill>
                  <a:schemeClr val="bg1"/>
                </a:solidFill>
                <a:latin typeface="Arial"/>
                <a:cs typeface="Arial"/>
              </a:rPr>
              <a:t>Number of Education Health Care Plans (EHCPs)</a:t>
            </a:r>
            <a:br>
              <a:rPr lang="en-GB" sz="1400">
                <a:latin typeface="Arial"/>
              </a:rPr>
            </a:br>
            <a:r>
              <a:rPr lang="en-GB" sz="1400">
                <a:solidFill>
                  <a:schemeClr val="bg1"/>
                </a:solidFill>
                <a:latin typeface="Arial"/>
                <a:cs typeface="Arial"/>
              </a:rPr>
              <a:t>At the start of the financial year, there were 3,536 active EHCPs. During the year, the number steadily increased, reflecting continued demand for support. As of the end of March 2026, the total stood at 3,795 - representing an overall increase of approximately 7.3% compared to the start of the year, more than double the increase throughout 2024/25 (3.1%).</a:t>
            </a:r>
          </a:p>
        </p:txBody>
      </p:sp>
      <p:pic>
        <p:nvPicPr>
          <p:cNvPr id="3" name="Picture 2">
            <a:extLst>
              <a:ext uri="{FF2B5EF4-FFF2-40B4-BE49-F238E27FC236}">
                <a16:creationId xmlns:a16="http://schemas.microsoft.com/office/drawing/2014/main" id="{99185461-858E-4E30-1ACA-E947C73FCC6F}"/>
              </a:ext>
            </a:extLst>
          </p:cNvPr>
          <p:cNvPicPr>
            <a:picLocks noChangeAspect="1"/>
          </p:cNvPicPr>
          <p:nvPr/>
        </p:nvPicPr>
        <p:blipFill>
          <a:blip r:embed="rId3"/>
          <a:srcRect t="1722"/>
          <a:stretch>
            <a:fillRect/>
          </a:stretch>
        </p:blipFill>
        <p:spPr>
          <a:xfrm>
            <a:off x="884892" y="1033272"/>
            <a:ext cx="10421311" cy="3192260"/>
          </a:xfrm>
          <a:prstGeom prst="rect">
            <a:avLst/>
          </a:prstGeom>
        </p:spPr>
      </p:pic>
    </p:spTree>
    <p:extLst>
      <p:ext uri="{BB962C8B-B14F-4D97-AF65-F5344CB8AC3E}">
        <p14:creationId xmlns:p14="http://schemas.microsoft.com/office/powerpoint/2010/main" val="300693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FA732-F572-584E-38AB-77B9EDC7203D}"/>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3DC214AE-6443-5908-68A5-E6D18D040284}"/>
              </a:ext>
            </a:extLst>
          </p:cNvPr>
          <p:cNvSpPr txBox="1">
            <a:spLocks/>
          </p:cNvSpPr>
          <p:nvPr/>
        </p:nvSpPr>
        <p:spPr>
          <a:xfrm>
            <a:off x="0" y="0"/>
            <a:ext cx="12191096" cy="490464"/>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Children with SEND, EHCP Demand</a:t>
            </a:r>
          </a:p>
          <a:p>
            <a:pPr algn="l"/>
            <a:endParaRPr lang="en-GB" b="1">
              <a:solidFill>
                <a:schemeClr val="bg1"/>
              </a:solidFill>
              <a:latin typeface="Arial"/>
              <a:cs typeface="Arial"/>
            </a:endParaRPr>
          </a:p>
        </p:txBody>
      </p:sp>
      <p:sp>
        <p:nvSpPr>
          <p:cNvPr id="7" name="TextBox 6">
            <a:extLst>
              <a:ext uri="{FF2B5EF4-FFF2-40B4-BE49-F238E27FC236}">
                <a16:creationId xmlns:a16="http://schemas.microsoft.com/office/drawing/2014/main" id="{990C6D23-9C27-F373-42BE-BD5372952894}"/>
              </a:ext>
            </a:extLst>
          </p:cNvPr>
          <p:cNvSpPr txBox="1"/>
          <p:nvPr/>
        </p:nvSpPr>
        <p:spPr>
          <a:xfrm>
            <a:off x="0" y="5494606"/>
            <a:ext cx="12192000" cy="1354217"/>
          </a:xfrm>
          <a:prstGeom prst="rect">
            <a:avLst/>
          </a:prstGeom>
          <a:solidFill>
            <a:srgbClr val="005148"/>
          </a:solidFill>
        </p:spPr>
        <p:txBody>
          <a:bodyPr wrap="square" lIns="91440" tIns="45720" rIns="91440" bIns="45720" rtlCol="0" anchor="t">
            <a:spAutoFit/>
          </a:bodyPr>
          <a:lstStyle/>
          <a:p>
            <a:r>
              <a:rPr lang="en-GB" sz="1400">
                <a:solidFill>
                  <a:schemeClr val="bg1"/>
                </a:solidFill>
                <a:latin typeface="Arial"/>
                <a:cs typeface="Arial"/>
              </a:rPr>
              <a:t>The Agreed to Issue decision is made by week 16 of the process. This</a:t>
            </a:r>
            <a:r>
              <a:rPr lang="en-GB" sz="1400">
                <a:solidFill>
                  <a:schemeClr val="bg1"/>
                </a:solidFill>
                <a:latin typeface="Arial"/>
                <a:ea typeface="+mn-lt"/>
                <a:cs typeface="+mn-lt"/>
              </a:rPr>
              <a:t> measure captures whether, following an Education, Health and Care Needs Assessment (EHCNA), the decision is to issue an EHCP. It reflects how often the council agrees that statutory support is needed and will be provided for a child or young person with SEND.</a:t>
            </a:r>
            <a:endParaRPr lang="en-GB" sz="1400">
              <a:solidFill>
                <a:schemeClr val="bg1"/>
              </a:solidFill>
              <a:latin typeface="Arial"/>
              <a:cs typeface="Arial"/>
            </a:endParaRPr>
          </a:p>
          <a:p>
            <a:endParaRPr lang="en-GB" sz="1400">
              <a:solidFill>
                <a:schemeClr val="bg1"/>
              </a:solidFill>
              <a:latin typeface="Arial"/>
              <a:cs typeface="Arial"/>
            </a:endParaRPr>
          </a:p>
          <a:p>
            <a:r>
              <a:rPr lang="en-GB" sz="1400">
                <a:solidFill>
                  <a:schemeClr val="bg1"/>
                </a:solidFill>
                <a:latin typeface="Arial"/>
                <a:ea typeface="+mn-lt"/>
                <a:cs typeface="+mn-lt"/>
              </a:rPr>
              <a:t>In 2025/26, the rate of agreed-to-issue decisions fluctuated during the year. Typically, this outcome does vary throughout the year.</a:t>
            </a:r>
          </a:p>
          <a:p>
            <a:endParaRPr lang="en-GB" sz="1200">
              <a:solidFill>
                <a:schemeClr val="bg1"/>
              </a:solidFill>
              <a:latin typeface="Arial"/>
              <a:cs typeface="Arial" panose="020B0604020202020204" pitchFamily="34" charset="0"/>
            </a:endParaRPr>
          </a:p>
        </p:txBody>
      </p:sp>
      <p:pic>
        <p:nvPicPr>
          <p:cNvPr id="3" name="Picture 2">
            <a:extLst>
              <a:ext uri="{FF2B5EF4-FFF2-40B4-BE49-F238E27FC236}">
                <a16:creationId xmlns:a16="http://schemas.microsoft.com/office/drawing/2014/main" id="{9F96FB14-BF86-4B9E-00D0-85AEE3B9FD43}"/>
              </a:ext>
            </a:extLst>
          </p:cNvPr>
          <p:cNvPicPr>
            <a:picLocks noChangeAspect="1"/>
          </p:cNvPicPr>
          <p:nvPr/>
        </p:nvPicPr>
        <p:blipFill>
          <a:blip r:embed="rId3"/>
          <a:stretch>
            <a:fillRect/>
          </a:stretch>
        </p:blipFill>
        <p:spPr>
          <a:xfrm>
            <a:off x="684791" y="1112348"/>
            <a:ext cx="10822418" cy="3267145"/>
          </a:xfrm>
          <a:prstGeom prst="rect">
            <a:avLst/>
          </a:prstGeom>
        </p:spPr>
      </p:pic>
    </p:spTree>
    <p:extLst>
      <p:ext uri="{BB962C8B-B14F-4D97-AF65-F5344CB8AC3E}">
        <p14:creationId xmlns:p14="http://schemas.microsoft.com/office/powerpoint/2010/main" val="32573201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43A18-49A1-8374-47A9-63FCEDD88168}"/>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DEF04B07-3EBB-54F8-474F-2FB39764ED21}"/>
              </a:ext>
            </a:extLst>
          </p:cNvPr>
          <p:cNvSpPr txBox="1">
            <a:spLocks/>
          </p:cNvSpPr>
          <p:nvPr/>
        </p:nvSpPr>
        <p:spPr>
          <a:xfrm>
            <a:off x="0" y="0"/>
            <a:ext cx="12192000" cy="944257"/>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Final EHCP 20 Week Timeliness</a:t>
            </a:r>
          </a:p>
          <a:p>
            <a:pPr algn="l"/>
            <a:endParaRPr lang="en-GB" b="1">
              <a:solidFill>
                <a:schemeClr val="bg1"/>
              </a:solidFill>
              <a:latin typeface="Arial"/>
              <a:cs typeface="Arial"/>
            </a:endParaRPr>
          </a:p>
        </p:txBody>
      </p:sp>
      <p:sp>
        <p:nvSpPr>
          <p:cNvPr id="6" name="TextBox 5">
            <a:extLst>
              <a:ext uri="{FF2B5EF4-FFF2-40B4-BE49-F238E27FC236}">
                <a16:creationId xmlns:a16="http://schemas.microsoft.com/office/drawing/2014/main" id="{FFD41F9C-BF73-46B9-08E0-728A2E16BC67}"/>
              </a:ext>
            </a:extLst>
          </p:cNvPr>
          <p:cNvSpPr txBox="1"/>
          <p:nvPr/>
        </p:nvSpPr>
        <p:spPr>
          <a:xfrm>
            <a:off x="0" y="5042118"/>
            <a:ext cx="5653909" cy="1815882"/>
          </a:xfrm>
          <a:prstGeom prst="rect">
            <a:avLst/>
          </a:prstGeom>
          <a:solidFill>
            <a:srgbClr val="005148"/>
          </a:solidFill>
        </p:spPr>
        <p:txBody>
          <a:bodyPr wrap="square" lIns="91440" tIns="45720" rIns="91440" bIns="45720" rtlCol="0" anchor="t">
            <a:spAutoFit/>
          </a:bodyPr>
          <a:lstStyle/>
          <a:p>
            <a:r>
              <a:rPr lang="en-GB" sz="1400">
                <a:solidFill>
                  <a:schemeClr val="bg1"/>
                </a:solidFill>
                <a:latin typeface="Arial"/>
                <a:cs typeface="Arial"/>
              </a:rPr>
              <a:t>This indicator tracks the percentage of final Education, Health and Care Plans (EHCPs) issued within 20 weeks of the initial request, in line with the statutory timescale set out in the SEND Code of Practice. Exemptions apply in limited cases (e.g. during periods of school closures), but in most circumstances, a plan should be completed within 20 weeks. A higher percentage reflects better timeliness and system responsiveness to children and young people with special educational needs.</a:t>
            </a:r>
          </a:p>
        </p:txBody>
      </p:sp>
      <p:sp>
        <p:nvSpPr>
          <p:cNvPr id="7" name="TextBox 6">
            <a:extLst>
              <a:ext uri="{FF2B5EF4-FFF2-40B4-BE49-F238E27FC236}">
                <a16:creationId xmlns:a16="http://schemas.microsoft.com/office/drawing/2014/main" id="{3CE742B0-B926-6F20-51AC-A9D1CD859BE9}"/>
              </a:ext>
            </a:extLst>
          </p:cNvPr>
          <p:cNvSpPr txBox="1"/>
          <p:nvPr/>
        </p:nvSpPr>
        <p:spPr>
          <a:xfrm>
            <a:off x="5908255" y="5042118"/>
            <a:ext cx="6283745" cy="1815882"/>
          </a:xfrm>
          <a:prstGeom prst="rect">
            <a:avLst/>
          </a:prstGeom>
          <a:solidFill>
            <a:srgbClr val="005148"/>
          </a:solidFill>
        </p:spPr>
        <p:txBody>
          <a:bodyPr wrap="square" lIns="91440" tIns="45720" rIns="91440" bIns="45720" rtlCol="0" anchor="t">
            <a:spAutoFit/>
          </a:bodyPr>
          <a:lstStyle/>
          <a:p>
            <a:r>
              <a:rPr lang="en-GB" sz="1400">
                <a:solidFill>
                  <a:schemeClr val="bg1"/>
                </a:solidFill>
                <a:latin typeface="Arial"/>
                <a:ea typeface="+mn-lt"/>
                <a:cs typeface="+mn-lt"/>
              </a:rPr>
              <a:t>At the start of the financial year 2025/26, 71% of final EHCPs were issued within 20 weeks. Timeliness has fluctuated throughout 2025/26 but then faced a dip by the end of March 2026. However, performance in March was above national average (46%).</a:t>
            </a:r>
          </a:p>
          <a:p>
            <a:endParaRPr lang="en-GB" sz="1400">
              <a:solidFill>
                <a:schemeClr val="bg1"/>
              </a:solidFill>
              <a:latin typeface="Arial"/>
              <a:ea typeface="+mn-lt"/>
              <a:cs typeface="+mn-lt"/>
            </a:endParaRPr>
          </a:p>
          <a:p>
            <a:endParaRPr lang="en-GB" sz="1400">
              <a:solidFill>
                <a:schemeClr val="bg1"/>
              </a:solidFill>
              <a:latin typeface="Arial"/>
              <a:ea typeface="+mn-lt"/>
              <a:cs typeface="+mn-lt"/>
            </a:endParaRPr>
          </a:p>
          <a:p>
            <a:endParaRPr lang="en-GB" sz="1400">
              <a:solidFill>
                <a:schemeClr val="bg1"/>
              </a:solidFill>
              <a:latin typeface="Arial"/>
              <a:ea typeface="+mn-lt"/>
              <a:cs typeface="+mn-lt"/>
            </a:endParaRPr>
          </a:p>
          <a:p>
            <a:endParaRPr lang="en-GB" sz="1400">
              <a:solidFill>
                <a:schemeClr val="bg1"/>
              </a:solidFill>
              <a:latin typeface="Arial"/>
              <a:ea typeface="+mn-lt"/>
              <a:cs typeface="+mn-lt"/>
            </a:endParaRPr>
          </a:p>
        </p:txBody>
      </p:sp>
      <p:pic>
        <p:nvPicPr>
          <p:cNvPr id="3" name="Picture 2">
            <a:extLst>
              <a:ext uri="{FF2B5EF4-FFF2-40B4-BE49-F238E27FC236}">
                <a16:creationId xmlns:a16="http://schemas.microsoft.com/office/drawing/2014/main" id="{0896E54B-353C-1A55-D5F6-7D41C51920B9}"/>
              </a:ext>
            </a:extLst>
          </p:cNvPr>
          <p:cNvPicPr>
            <a:picLocks noChangeAspect="1"/>
          </p:cNvPicPr>
          <p:nvPr/>
        </p:nvPicPr>
        <p:blipFill>
          <a:blip r:embed="rId3"/>
          <a:stretch>
            <a:fillRect/>
          </a:stretch>
        </p:blipFill>
        <p:spPr>
          <a:xfrm>
            <a:off x="1384561" y="1449530"/>
            <a:ext cx="9199678" cy="2839005"/>
          </a:xfrm>
          <a:prstGeom prst="rect">
            <a:avLst/>
          </a:prstGeom>
        </p:spPr>
      </p:pic>
    </p:spTree>
    <p:extLst>
      <p:ext uri="{BB962C8B-B14F-4D97-AF65-F5344CB8AC3E}">
        <p14:creationId xmlns:p14="http://schemas.microsoft.com/office/powerpoint/2010/main" val="3197141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9F46-F815-0FD1-691C-B80262A9B417}"/>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9DDBDBD1-F0A1-DCD7-2891-676B1579E0D4}"/>
              </a:ext>
            </a:extLst>
          </p:cNvPr>
          <p:cNvSpPr txBox="1">
            <a:spLocks/>
          </p:cNvSpPr>
          <p:nvPr/>
        </p:nvSpPr>
        <p:spPr>
          <a:xfrm>
            <a:off x="0" y="0"/>
            <a:ext cx="12192000" cy="58714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Funded Early Education for 3 and 4-Year Olds</a:t>
            </a:r>
          </a:p>
          <a:p>
            <a:pPr algn="l"/>
            <a:r>
              <a:rPr lang="en-GB" b="1">
                <a:solidFill>
                  <a:schemeClr val="bg1"/>
                </a:solidFill>
                <a:latin typeface="Arial"/>
                <a:cs typeface="Arial"/>
              </a:rPr>
              <a:t> </a:t>
            </a:r>
          </a:p>
        </p:txBody>
      </p:sp>
      <p:sp>
        <p:nvSpPr>
          <p:cNvPr id="7" name="TextBox 6">
            <a:extLst>
              <a:ext uri="{FF2B5EF4-FFF2-40B4-BE49-F238E27FC236}">
                <a16:creationId xmlns:a16="http://schemas.microsoft.com/office/drawing/2014/main" id="{21F243A8-8C78-9905-71C1-55B1161199DC}"/>
              </a:ext>
            </a:extLst>
          </p:cNvPr>
          <p:cNvSpPr txBox="1"/>
          <p:nvPr/>
        </p:nvSpPr>
        <p:spPr>
          <a:xfrm>
            <a:off x="8593022" y="948690"/>
            <a:ext cx="3598978" cy="5909310"/>
          </a:xfrm>
          <a:prstGeom prst="rect">
            <a:avLst/>
          </a:prstGeom>
          <a:solidFill>
            <a:srgbClr val="005148"/>
          </a:solidFill>
        </p:spPr>
        <p:txBody>
          <a:bodyPr wrap="square" lIns="91440" tIns="45720" rIns="91440" bIns="45720" rtlCol="0" anchor="t">
            <a:spAutoFit/>
          </a:bodyPr>
          <a:lstStyle/>
          <a:p>
            <a:endParaRPr lang="en-GB" sz="1400" b="1">
              <a:solidFill>
                <a:schemeClr val="bg1"/>
              </a:solidFill>
              <a:latin typeface="Arial" panose="020B0604020202020204" pitchFamily="34" charset="0"/>
              <a:cs typeface="Arial" panose="020B0604020202020204" pitchFamily="34" charset="0"/>
            </a:endParaRPr>
          </a:p>
          <a:p>
            <a:r>
              <a:rPr lang="en-GB" sz="1400">
                <a:solidFill>
                  <a:schemeClr val="bg1"/>
                </a:solidFill>
                <a:latin typeface="Arial"/>
                <a:cs typeface="Arial"/>
              </a:rPr>
              <a:t>In 2025, 87.3% of children aged 3 and 4 in Hillingdon were registered for government funded early years provision. Higher than the London average (85.4%).</a:t>
            </a:r>
          </a:p>
          <a:p>
            <a:endParaRPr lang="en-GB" sz="1400">
              <a:solidFill>
                <a:schemeClr val="bg1"/>
              </a:solidFill>
              <a:latin typeface="Arial" panose="020B0604020202020204" pitchFamily="34" charset="0"/>
              <a:cs typeface="Arial" panose="020B0604020202020204" pitchFamily="34" charset="0"/>
            </a:endParaRPr>
          </a:p>
          <a:p>
            <a:r>
              <a:rPr lang="en-GB" sz="1400">
                <a:solidFill>
                  <a:schemeClr val="bg1"/>
                </a:solidFill>
                <a:latin typeface="Arial"/>
                <a:cs typeface="Arial"/>
              </a:rPr>
              <a:t>This number reflects how many children in this age group are benefiting from the government’s offer of free early education, helping them get a strong start to their learning and development.</a:t>
            </a:r>
          </a:p>
          <a:p>
            <a:endParaRPr lang="en-GB" sz="1400">
              <a:solidFill>
                <a:schemeClr val="bg1"/>
              </a:solidFill>
              <a:latin typeface="Arial"/>
              <a:cs typeface="Arial"/>
            </a:endParaRPr>
          </a:p>
          <a:p>
            <a:r>
              <a:rPr lang="en-GB" sz="1400">
                <a:solidFill>
                  <a:schemeClr val="bg1"/>
                </a:solidFill>
                <a:latin typeface="Arial"/>
                <a:cs typeface="Arial"/>
              </a:rPr>
              <a:t>Providing funded early education supports children’s social, emotional, and cognitive skills, preparing them well for starting school.</a:t>
            </a:r>
            <a:endParaRPr lang="en-GB" sz="14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a:p>
            <a:endParaRPr lang="en-GB" sz="1400" i="1">
              <a:solidFill>
                <a:schemeClr val="bg1"/>
              </a:solidFill>
              <a:latin typeface="Arial" panose="020B0604020202020204" pitchFamily="34" charset="0"/>
              <a:cs typeface="Arial" panose="020B0604020202020204" pitchFamily="34" charset="0"/>
            </a:endParaRPr>
          </a:p>
          <a:p>
            <a:endParaRPr lang="en-GB" sz="1400" i="1">
              <a:solidFill>
                <a:schemeClr val="bg1"/>
              </a:solidFill>
              <a:latin typeface="Arial" panose="020B0604020202020204" pitchFamily="34" charset="0"/>
              <a:cs typeface="Arial" panose="020B0604020202020204" pitchFamily="34" charset="0"/>
            </a:endParaRPr>
          </a:p>
          <a:p>
            <a:endParaRPr lang="en-GB" sz="1400" i="1">
              <a:solidFill>
                <a:schemeClr val="bg1"/>
              </a:solidFill>
              <a:latin typeface="Arial" panose="020B0604020202020204" pitchFamily="34" charset="0"/>
              <a:cs typeface="Arial" panose="020B0604020202020204" pitchFamily="34" charset="0"/>
            </a:endParaRPr>
          </a:p>
          <a:p>
            <a:endParaRPr lang="en-GB" sz="1400" i="1">
              <a:solidFill>
                <a:schemeClr val="bg1"/>
              </a:solidFill>
              <a:latin typeface="Arial" panose="020B0604020202020204" pitchFamily="34" charset="0"/>
              <a:cs typeface="Arial" panose="020B0604020202020204" pitchFamily="34" charset="0"/>
            </a:endParaRPr>
          </a:p>
          <a:p>
            <a:endParaRPr lang="en-GB" sz="1400" i="1">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1ABD85A-2522-6FF8-608A-E366AD63E332}"/>
              </a:ext>
            </a:extLst>
          </p:cNvPr>
          <p:cNvPicPr>
            <a:picLocks noChangeAspect="1"/>
          </p:cNvPicPr>
          <p:nvPr/>
        </p:nvPicPr>
        <p:blipFill>
          <a:blip r:embed="rId3"/>
          <a:stretch>
            <a:fillRect/>
          </a:stretch>
        </p:blipFill>
        <p:spPr>
          <a:xfrm>
            <a:off x="184747" y="730412"/>
            <a:ext cx="6853560" cy="4125233"/>
          </a:xfrm>
          <a:prstGeom prst="rect">
            <a:avLst/>
          </a:prstGeom>
        </p:spPr>
      </p:pic>
      <p:pic>
        <p:nvPicPr>
          <p:cNvPr id="6" name="Picture 5">
            <a:extLst>
              <a:ext uri="{FF2B5EF4-FFF2-40B4-BE49-F238E27FC236}">
                <a16:creationId xmlns:a16="http://schemas.microsoft.com/office/drawing/2014/main" id="{9096D43B-B0F5-6A0A-F1E4-4DBF49194833}"/>
              </a:ext>
            </a:extLst>
          </p:cNvPr>
          <p:cNvPicPr>
            <a:picLocks noChangeAspect="1"/>
          </p:cNvPicPr>
          <p:nvPr/>
        </p:nvPicPr>
        <p:blipFill>
          <a:blip r:embed="rId4"/>
          <a:srcRect b="18596"/>
          <a:stretch>
            <a:fillRect/>
          </a:stretch>
        </p:blipFill>
        <p:spPr>
          <a:xfrm>
            <a:off x="127181" y="4855646"/>
            <a:ext cx="8453294" cy="1879585"/>
          </a:xfrm>
          <a:prstGeom prst="rect">
            <a:avLst/>
          </a:prstGeom>
        </p:spPr>
      </p:pic>
    </p:spTree>
    <p:extLst>
      <p:ext uri="{BB962C8B-B14F-4D97-AF65-F5344CB8AC3E}">
        <p14:creationId xmlns:p14="http://schemas.microsoft.com/office/powerpoint/2010/main" val="24041555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03457-9EC3-83E1-8BB7-F08ECF143A4F}"/>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F5478651-9C12-B93B-78DB-606240067554}"/>
              </a:ext>
            </a:extLst>
          </p:cNvPr>
          <p:cNvSpPr txBox="1">
            <a:spLocks/>
          </p:cNvSpPr>
          <p:nvPr/>
        </p:nvSpPr>
        <p:spPr>
          <a:xfrm>
            <a:off x="0" y="0"/>
            <a:ext cx="12192000" cy="463639"/>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NEET Outcomes for 16–17 Year Olds</a:t>
            </a:r>
          </a:p>
          <a:p>
            <a:pPr algn="l"/>
            <a:endParaRPr lang="en-GB" b="1">
              <a:solidFill>
                <a:schemeClr val="bg1"/>
              </a:solidFill>
              <a:latin typeface="Arial"/>
              <a:cs typeface="Arial"/>
            </a:endParaRPr>
          </a:p>
        </p:txBody>
      </p:sp>
      <p:sp>
        <p:nvSpPr>
          <p:cNvPr id="4" name="TextBox 3">
            <a:extLst>
              <a:ext uri="{FF2B5EF4-FFF2-40B4-BE49-F238E27FC236}">
                <a16:creationId xmlns:a16="http://schemas.microsoft.com/office/drawing/2014/main" id="{034E8738-95B5-04AB-76E3-EF4D1C949AB3}"/>
              </a:ext>
            </a:extLst>
          </p:cNvPr>
          <p:cNvSpPr txBox="1"/>
          <p:nvPr/>
        </p:nvSpPr>
        <p:spPr>
          <a:xfrm>
            <a:off x="8604503" y="733246"/>
            <a:ext cx="3587497" cy="6124754"/>
          </a:xfrm>
          <a:prstGeom prst="rect">
            <a:avLst/>
          </a:prstGeom>
          <a:solidFill>
            <a:srgbClr val="005148"/>
          </a:solidFill>
        </p:spPr>
        <p:txBody>
          <a:bodyPr wrap="square" lIns="91440" tIns="45720" rIns="91440" bIns="45720" rtlCol="0" anchor="t">
            <a:spAutoFit/>
          </a:bodyPr>
          <a:lstStyle/>
          <a:p>
            <a:r>
              <a:rPr lang="en-GB" sz="1400" b="1">
                <a:solidFill>
                  <a:schemeClr val="bg1"/>
                </a:solidFill>
                <a:latin typeface="Arial"/>
                <a:cs typeface="Arial"/>
              </a:rPr>
              <a:t>Percentage of Young People (16-17) Not in Education, Employment or Training (NEET)</a:t>
            </a:r>
          </a:p>
          <a:p>
            <a:pPr algn="ctr"/>
            <a:endParaRPr lang="en-GB" sz="1400" b="1">
              <a:solidFill>
                <a:schemeClr val="bg1"/>
              </a:solidFill>
              <a:latin typeface="Arial" panose="020B0604020202020204" pitchFamily="34" charset="0"/>
              <a:cs typeface="Arial" panose="020B0604020202020204" pitchFamily="34" charset="0"/>
            </a:endParaRPr>
          </a:p>
          <a:p>
            <a:r>
              <a:rPr lang="en-GB" sz="1400">
                <a:solidFill>
                  <a:schemeClr val="bg1"/>
                </a:solidFill>
                <a:latin typeface="Arial"/>
                <a:cs typeface="Arial"/>
              </a:rPr>
              <a:t>In 2025, 2.5% of 16 and 17-year-olds in Hillingdon were not in education, employment or training (NEET). This is higher than the average for London (2%).</a:t>
            </a:r>
          </a:p>
          <a:p>
            <a:endParaRPr lang="en-GB" sz="1400">
              <a:solidFill>
                <a:schemeClr val="bg1"/>
              </a:solidFill>
              <a:latin typeface="Arial"/>
              <a:cs typeface="Arial"/>
            </a:endParaRPr>
          </a:p>
          <a:p>
            <a:r>
              <a:rPr lang="en-GB" sz="1400">
                <a:solidFill>
                  <a:schemeClr val="bg1"/>
                </a:solidFill>
                <a:latin typeface="Arial"/>
                <a:cs typeface="Arial"/>
              </a:rPr>
              <a:t>The chart compares Hillingdon’s NEET rate with other London boroughs, showing that while some areas perform better, a number of boroughs face even higher NEET rates. </a:t>
            </a:r>
            <a:br>
              <a:rPr lang="en-GB" sz="1400">
                <a:latin typeface="Arial"/>
                <a:cs typeface="Arial"/>
              </a:rPr>
            </a:br>
            <a:endParaRPr lang="en-GB" sz="1400">
              <a:solidFill>
                <a:schemeClr val="bg1"/>
              </a:solidFill>
              <a:latin typeface="Arial"/>
              <a:cs typeface="Arial"/>
            </a:endParaRPr>
          </a:p>
          <a:p>
            <a:r>
              <a:rPr lang="en-GB" sz="1400">
                <a:solidFill>
                  <a:schemeClr val="bg1"/>
                </a:solidFill>
                <a:latin typeface="Arial"/>
                <a:cs typeface="Arial"/>
              </a:rPr>
              <a:t>Monitoring and addressing NEET levels is important to help young people access opportunities and support them to achieve positive outcomes. By focusing on this indicator, the council can work with local schools, employers, and training providers to help more young people in Hillingdon stay engaged and move into successful futures.</a:t>
            </a:r>
            <a:br>
              <a:rPr lang="en-GB" sz="1400">
                <a:latin typeface="Arial"/>
                <a:cs typeface="Arial"/>
              </a:rPr>
            </a:br>
            <a:br>
              <a:rPr lang="en-GB" sz="1400">
                <a:latin typeface="Arial"/>
                <a:cs typeface="Arial"/>
              </a:rPr>
            </a:br>
            <a:endParaRPr lang="en-GB" sz="1400" i="1">
              <a:solidFill>
                <a:schemeClr val="bg1"/>
              </a:solidFill>
              <a:latin typeface="Arial"/>
              <a:cs typeface="Arial"/>
            </a:endParaRPr>
          </a:p>
          <a:p>
            <a:endParaRPr lang="en-GB" sz="1400" i="1">
              <a:solidFill>
                <a:schemeClr val="bg1"/>
              </a:solidFill>
              <a:latin typeface="Arial"/>
              <a:cs typeface="Arial"/>
            </a:endParaRPr>
          </a:p>
          <a:p>
            <a:endParaRPr lang="en-GB" sz="1400" i="1">
              <a:solidFill>
                <a:schemeClr val="bg1"/>
              </a:solidFill>
              <a:latin typeface="Arial"/>
              <a:cs typeface="Arial"/>
            </a:endParaRPr>
          </a:p>
        </p:txBody>
      </p:sp>
      <p:pic>
        <p:nvPicPr>
          <p:cNvPr id="6" name="Picture 5">
            <a:extLst>
              <a:ext uri="{FF2B5EF4-FFF2-40B4-BE49-F238E27FC236}">
                <a16:creationId xmlns:a16="http://schemas.microsoft.com/office/drawing/2014/main" id="{ECBE97C5-483D-D107-B977-EEC0DE4AF3F8}"/>
              </a:ext>
            </a:extLst>
          </p:cNvPr>
          <p:cNvPicPr>
            <a:picLocks noChangeAspect="1"/>
          </p:cNvPicPr>
          <p:nvPr/>
        </p:nvPicPr>
        <p:blipFill>
          <a:blip r:embed="rId3"/>
          <a:stretch>
            <a:fillRect/>
          </a:stretch>
        </p:blipFill>
        <p:spPr>
          <a:xfrm>
            <a:off x="211940" y="635307"/>
            <a:ext cx="6988960" cy="4341736"/>
          </a:xfrm>
          <a:prstGeom prst="rect">
            <a:avLst/>
          </a:prstGeom>
        </p:spPr>
      </p:pic>
      <p:pic>
        <p:nvPicPr>
          <p:cNvPr id="8" name="Picture 7">
            <a:extLst>
              <a:ext uri="{FF2B5EF4-FFF2-40B4-BE49-F238E27FC236}">
                <a16:creationId xmlns:a16="http://schemas.microsoft.com/office/drawing/2014/main" id="{D45B0C7F-DF71-7B39-F5A6-4089448660C4}"/>
              </a:ext>
            </a:extLst>
          </p:cNvPr>
          <p:cNvPicPr>
            <a:picLocks noChangeAspect="1"/>
          </p:cNvPicPr>
          <p:nvPr/>
        </p:nvPicPr>
        <p:blipFill>
          <a:blip r:embed="rId4"/>
          <a:srcRect b="14109"/>
          <a:stretch>
            <a:fillRect/>
          </a:stretch>
        </p:blipFill>
        <p:spPr>
          <a:xfrm>
            <a:off x="0" y="5078174"/>
            <a:ext cx="7931217" cy="1779826"/>
          </a:xfrm>
          <a:prstGeom prst="rect">
            <a:avLst/>
          </a:prstGeom>
        </p:spPr>
      </p:pic>
    </p:spTree>
    <p:extLst>
      <p:ext uri="{BB962C8B-B14F-4D97-AF65-F5344CB8AC3E}">
        <p14:creationId xmlns:p14="http://schemas.microsoft.com/office/powerpoint/2010/main" val="1049070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9B90-D7C9-C623-F881-9D69AABD3C3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EF34BC7-625A-9947-CD39-BBC994380ED0}"/>
              </a:ext>
            </a:extLst>
          </p:cNvPr>
          <p:cNvSpPr/>
          <p:nvPr/>
        </p:nvSpPr>
        <p:spPr>
          <a:xfrm>
            <a:off x="0" y="3950"/>
            <a:ext cx="12192000" cy="6852235"/>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840A57DD-41D3-0F28-B2DF-EE6ABF2AA6AF}"/>
              </a:ext>
            </a:extLst>
          </p:cNvPr>
          <p:cNvSpPr txBox="1"/>
          <p:nvPr/>
        </p:nvSpPr>
        <p:spPr>
          <a:xfrm>
            <a:off x="107659" y="38934"/>
            <a:ext cx="11592220" cy="461665"/>
          </a:xfrm>
          <a:prstGeom prst="rect">
            <a:avLst/>
          </a:prstGeom>
          <a:noFill/>
        </p:spPr>
        <p:txBody>
          <a:bodyPr wrap="square" lIns="91440" tIns="45720" rIns="91440" bIns="45720" rtlCol="0" anchor="t">
            <a:spAutoFit/>
          </a:bodyPr>
          <a:lstStyle/>
          <a:p>
            <a:r>
              <a:rPr lang="en-GB" sz="2400" b="1">
                <a:solidFill>
                  <a:schemeClr val="bg1"/>
                </a:solidFill>
                <a:latin typeface="Arial"/>
                <a:cs typeface="Arial"/>
              </a:rPr>
              <a:t>Corporate Director: Sandra Taylor, Adult Social Care and Health   </a:t>
            </a:r>
          </a:p>
        </p:txBody>
      </p:sp>
      <p:sp>
        <p:nvSpPr>
          <p:cNvPr id="2" name="TextBox 1">
            <a:extLst>
              <a:ext uri="{FF2B5EF4-FFF2-40B4-BE49-F238E27FC236}">
                <a16:creationId xmlns:a16="http://schemas.microsoft.com/office/drawing/2014/main" id="{E6065509-BE0B-6613-D391-DC501B71DA59}"/>
              </a:ext>
            </a:extLst>
          </p:cNvPr>
          <p:cNvSpPr txBox="1"/>
          <p:nvPr/>
        </p:nvSpPr>
        <p:spPr>
          <a:xfrm>
            <a:off x="107659" y="535583"/>
            <a:ext cx="11995851" cy="6017032"/>
          </a:xfrm>
          <a:prstGeom prst="rect">
            <a:avLst/>
          </a:prstGeom>
          <a:noFill/>
        </p:spPr>
        <p:txBody>
          <a:bodyPr wrap="square" lIns="91440" tIns="45720" rIns="91440" bIns="45720" rtlCol="0" anchor="t">
            <a:spAutoFit/>
          </a:bodyPr>
          <a:lstStyle/>
          <a:p>
            <a:r>
              <a:rPr lang="en-GB" sz="1100">
                <a:solidFill>
                  <a:schemeClr val="bg1"/>
                </a:solidFill>
                <a:latin typeface="Arial"/>
                <a:cs typeface="Arial"/>
              </a:rPr>
              <a:t>Referrals into Adult Social Care are relatively steady, averaging 665 per month. Home-based support is becoming more complex — the number of unique clients receiving home care has fallen gradually, while the number of active services has increased, indicating more people are receiving multiple forms of support at once. Reablement is a key response — the council is using more short-term reablement support to help residents regain independence and reduce escalation into longer-term, higher-cost care.</a:t>
            </a:r>
          </a:p>
          <a:p>
            <a:br>
              <a:rPr lang="en-GB" sz="1100" b="1">
                <a:latin typeface="Arial" panose="020B0604020202020204" pitchFamily="34" charset="0"/>
                <a:cs typeface="Arial" panose="020B0604020202020204" pitchFamily="34" charset="0"/>
              </a:rPr>
            </a:br>
            <a:r>
              <a:rPr lang="en-GB" sz="1100">
                <a:solidFill>
                  <a:schemeClr val="bg1"/>
                </a:solidFill>
                <a:latin typeface="Arial"/>
                <a:cs typeface="Arial"/>
              </a:rPr>
              <a:t>Independent living remains a relative strength — 81.1% of adults aged 18–64 receiving long-term support were living in their own home or with family in 2024/25, slightly above the London average of 78.8%.</a:t>
            </a:r>
          </a:p>
          <a:p>
            <a:endParaRPr lang="en-GB" sz="1100">
              <a:solidFill>
                <a:schemeClr val="bg1"/>
              </a:solidFill>
              <a:latin typeface="Arial"/>
              <a:cs typeface="Arial"/>
            </a:endParaRPr>
          </a:p>
          <a:p>
            <a:r>
              <a:rPr lang="en-GB" sz="1100">
                <a:solidFill>
                  <a:schemeClr val="bg1"/>
                </a:solidFill>
                <a:latin typeface="Arial"/>
                <a:cs typeface="Arial"/>
              </a:rPr>
              <a:t>Residential and nursing support placements average 740 per month, while average support hours per resident on an adult support plan have stayed broadly stable, with an increase throughout the year from 58.1 to 66.1 hours of support given. The age profile of new entrants is consistent each month — an average of 42 in those aged </a:t>
            </a:r>
            <a:r>
              <a:rPr lang="en-GB" sz="1100">
                <a:solidFill>
                  <a:schemeClr val="bg1"/>
                </a:solidFill>
                <a:latin typeface="Arial" panose="020B0604020202020204" pitchFamily="34" charset="0"/>
                <a:cs typeface="Arial" panose="020B0604020202020204" pitchFamily="34" charset="0"/>
              </a:rPr>
              <a:t>18–64, and 82 years in those aged 65+.</a:t>
            </a:r>
            <a:endParaRPr lang="en-GB" sz="1100">
              <a:solidFill>
                <a:schemeClr val="accent2"/>
              </a:solidFill>
              <a:latin typeface="Arial"/>
              <a:cs typeface="Arial"/>
            </a:endParaRPr>
          </a:p>
          <a:p>
            <a:br>
              <a:rPr lang="en-GB" sz="1100" b="1">
                <a:latin typeface="Arial" panose="020B0604020202020204" pitchFamily="34" charset="0"/>
                <a:cs typeface="Arial" panose="020B0604020202020204" pitchFamily="34" charset="0"/>
              </a:rPr>
            </a:br>
            <a:r>
              <a:rPr lang="en-GB" sz="1100">
                <a:solidFill>
                  <a:schemeClr val="bg1"/>
                </a:solidFill>
                <a:latin typeface="Arial"/>
                <a:cs typeface="Arial"/>
              </a:rPr>
              <a:t>Assessment speed is a clear challenge — Adult Social Care has an internal target to complete 80% of new client assessments within 28 days, but the presentation states this has been missed consistently during the last two financial years. The service explicitly balances speed with quality — delays are partly attributed to complex needs, multi-agency coordination, and planned reviews, with the narrative emphasising triage and professional judgement rather than simple throughput. Completed assessment volume remains substantial — monthly assessment totals demonstrate sustained operational effort by social workers despite the timeliness gap. Overall implication — this is a capacity-and-complexity story rather than a collapse in delivery; the team is completing large volumes, but not always within the intended timeframe.</a:t>
            </a:r>
          </a:p>
          <a:p>
            <a:br>
              <a:rPr lang="en-GB" sz="1100" b="1">
                <a:latin typeface="Arial" panose="020B0604020202020204" pitchFamily="34" charset="0"/>
                <a:cs typeface="Arial" panose="020B0604020202020204" pitchFamily="34" charset="0"/>
              </a:rPr>
            </a:br>
            <a:r>
              <a:rPr lang="en-GB" sz="1100" b="1">
                <a:solidFill>
                  <a:schemeClr val="bg1"/>
                </a:solidFill>
                <a:latin typeface="Arial"/>
                <a:cs typeface="Arial"/>
              </a:rPr>
              <a:t>Service user experience - </a:t>
            </a:r>
            <a:r>
              <a:rPr lang="en-GB" sz="1100">
                <a:solidFill>
                  <a:schemeClr val="bg1"/>
                </a:solidFill>
                <a:latin typeface="Arial"/>
                <a:cs typeface="Arial"/>
              </a:rPr>
              <a:t>Quality of life scores are comparatively positive — in 2024/25, Hillingdon scored 19.1 out of 24 on the adult social care quality-of-life measure, above the London average of 18.6. Overall satisfaction is broadly in line with London — the borough scored 62% for satisfaction with care and support, close to the London average of 61.2%.</a:t>
            </a:r>
          </a:p>
          <a:p>
            <a:r>
              <a:rPr lang="en-GB" sz="1100">
                <a:solidFill>
                  <a:schemeClr val="bg1"/>
                </a:solidFill>
                <a:latin typeface="Arial"/>
                <a:cs typeface="Arial"/>
              </a:rPr>
              <a:t>Perceived control over daily life is another strong area — 75.2% of surveyed service users reported having adequate or as much control over daily life as they wanted, compared with 72.5% across London. Taken together, these measures suggest decent lived experience — despite pressure on assessments and increasing complexity, users generally report good outcomes and a sense of autonomy.</a:t>
            </a:r>
            <a:endParaRPr lang="en-GB" sz="1100">
              <a:solidFill>
                <a:schemeClr val="bg1"/>
              </a:solidFill>
              <a:latin typeface="Arial" panose="020B0604020202020204" pitchFamily="34" charset="0"/>
              <a:cs typeface="Arial" panose="020B0604020202020204" pitchFamily="34" charset="0"/>
            </a:endParaRPr>
          </a:p>
          <a:p>
            <a:br>
              <a:rPr lang="en-GB" sz="1100" b="1">
                <a:latin typeface="Arial" panose="020B0604020202020204" pitchFamily="34" charset="0"/>
                <a:cs typeface="Arial" panose="020B0604020202020204" pitchFamily="34" charset="0"/>
              </a:rPr>
            </a:br>
            <a:r>
              <a:rPr lang="en-GB" sz="1100" b="1">
                <a:solidFill>
                  <a:schemeClr val="bg1"/>
                </a:solidFill>
                <a:latin typeface="Arial"/>
                <a:cs typeface="Arial"/>
              </a:rPr>
              <a:t>Carer experience and workforce stability</a:t>
            </a:r>
            <a:endParaRPr lang="en-GB" sz="1100">
              <a:solidFill>
                <a:schemeClr val="bg1"/>
              </a:solidFill>
              <a:latin typeface="Arial"/>
              <a:cs typeface="Arial"/>
            </a:endParaRPr>
          </a:p>
          <a:p>
            <a:pPr lvl="0"/>
            <a:r>
              <a:rPr lang="en-GB" sz="1100">
                <a:solidFill>
                  <a:schemeClr val="bg1"/>
                </a:solidFill>
                <a:latin typeface="Arial" panose="020B0604020202020204" pitchFamily="34" charset="0"/>
                <a:cs typeface="Arial" panose="020B0604020202020204" pitchFamily="34" charset="0"/>
              </a:rPr>
              <a:t>Carer quality-of-life outcomes are weaker than peers — Hillingdon scored 6.8 out of 12 for carer-related quality of life in 2024/25, below the London average of 7.2.</a:t>
            </a:r>
          </a:p>
          <a:p>
            <a:pPr lvl="0"/>
            <a:r>
              <a:rPr lang="en-GB" sz="1100">
                <a:solidFill>
                  <a:schemeClr val="bg1"/>
                </a:solidFill>
                <a:latin typeface="Arial" panose="020B0604020202020204" pitchFamily="34" charset="0"/>
                <a:cs typeface="Arial" panose="020B0604020202020204" pitchFamily="34" charset="0"/>
              </a:rPr>
              <a:t>Carer satisfaction with services is stronger — 36.3% of carers were extremely or very satisfied with support and services, above the London average of 33.0%.</a:t>
            </a:r>
          </a:p>
          <a:p>
            <a:pPr lvl="0"/>
            <a:r>
              <a:rPr lang="en-GB" sz="1100">
                <a:solidFill>
                  <a:schemeClr val="bg1"/>
                </a:solidFill>
                <a:latin typeface="Arial"/>
                <a:cs typeface="Arial"/>
              </a:rPr>
              <a:t>This creates an important contrast — carers seem somewhat more satisfied with services than peers in other boroughs, but their own overall wellbeing remains lower.</a:t>
            </a:r>
          </a:p>
          <a:p>
            <a:pPr lvl="0"/>
            <a:r>
              <a:rPr lang="en-GB" sz="1100">
                <a:solidFill>
                  <a:schemeClr val="bg1"/>
                </a:solidFill>
                <a:latin typeface="Arial" panose="020B0604020202020204" pitchFamily="34" charset="0"/>
                <a:cs typeface="Arial" panose="020B0604020202020204" pitchFamily="34" charset="0"/>
              </a:rPr>
              <a:t>Workforce turnover is a positive signal — staff turnover in the formal care workforce was 14.9% in 2024/25, well below the London average of 20.1%, which the presentation links to stronger continuity and better outcomes.</a:t>
            </a:r>
          </a:p>
          <a:p>
            <a:endParaRPr lang="en-GB" sz="1100">
              <a:solidFill>
                <a:schemeClr val="bg1"/>
              </a:solidFill>
              <a:latin typeface="Arial" panose="020B0604020202020204" pitchFamily="34" charset="0"/>
              <a:cs typeface="Arial" panose="020B0604020202020204" pitchFamily="34" charset="0"/>
            </a:endParaRPr>
          </a:p>
          <a:p>
            <a:r>
              <a:rPr lang="en-GB" sz="1100" b="1">
                <a:solidFill>
                  <a:schemeClr val="bg1"/>
                </a:solidFill>
                <a:latin typeface="Arial"/>
                <a:cs typeface="Arial"/>
              </a:rPr>
              <a:t>Public Health: Childhood weight and adult physical activity</a:t>
            </a:r>
            <a:endParaRPr lang="en-GB" sz="1100">
              <a:solidFill>
                <a:schemeClr val="bg1"/>
              </a:solidFill>
              <a:latin typeface="Arial"/>
              <a:cs typeface="Arial"/>
            </a:endParaRPr>
          </a:p>
          <a:p>
            <a:pPr lvl="0"/>
            <a:r>
              <a:rPr lang="en-GB" sz="1100">
                <a:solidFill>
                  <a:schemeClr val="bg1"/>
                </a:solidFill>
                <a:latin typeface="Arial" panose="020B0604020202020204" pitchFamily="34" charset="0"/>
                <a:cs typeface="Arial" panose="020B0604020202020204" pitchFamily="34" charset="0"/>
              </a:rPr>
              <a:t>Reception-age prevalence is comparatively better — 19.9% of children in Reception were overweight or living with obesity in 2024/25, lower than both London and England</a:t>
            </a:r>
          </a:p>
          <a:p>
            <a:pPr lvl="0"/>
            <a:r>
              <a:rPr lang="en-GB" sz="1100">
                <a:solidFill>
                  <a:schemeClr val="bg1"/>
                </a:solidFill>
                <a:latin typeface="Arial"/>
                <a:cs typeface="Arial"/>
              </a:rPr>
              <a:t>The picture worsens by Year 6 — prevalence rises to 36.2% by Year 6, a gap of 16.3 percentage points from Reception, which is similar to London but higher than the England gap.</a:t>
            </a:r>
          </a:p>
          <a:p>
            <a:pPr lvl="0"/>
            <a:r>
              <a:rPr lang="en-GB" sz="1100">
                <a:solidFill>
                  <a:schemeClr val="bg1"/>
                </a:solidFill>
                <a:latin typeface="Arial" panose="020B0604020202020204" pitchFamily="34" charset="0"/>
                <a:cs typeface="Arial" panose="020B0604020202020204" pitchFamily="34" charset="0"/>
              </a:rPr>
              <a:t>Childhood obesity as a major long-term health risk and notes it as a priority for the local health and wellbeing strategy through 2025–28.</a:t>
            </a:r>
          </a:p>
          <a:p>
            <a:pPr lvl="0"/>
            <a:r>
              <a:rPr lang="en-GB" sz="1100">
                <a:solidFill>
                  <a:schemeClr val="bg1"/>
                </a:solidFill>
                <a:latin typeface="Arial"/>
                <a:cs typeface="Arial"/>
              </a:rPr>
              <a:t>Adult inactivity  — 30.8% of adults were physically inactive in 2024/25, significantly worse than the London average of 21.9%.</a:t>
            </a:r>
            <a:endParaRPr lang="en-GB" sz="1100">
              <a:solidFill>
                <a:schemeClr val="bg1"/>
              </a:solidFill>
              <a:latin typeface="Arial"/>
              <a:ea typeface="+mn-lt"/>
              <a:cs typeface="Arial"/>
            </a:endParaRPr>
          </a:p>
        </p:txBody>
      </p:sp>
    </p:spTree>
    <p:extLst>
      <p:ext uri="{BB962C8B-B14F-4D97-AF65-F5344CB8AC3E}">
        <p14:creationId xmlns:p14="http://schemas.microsoft.com/office/powerpoint/2010/main" val="340460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F7E75-2CDA-4DC9-26A1-6D91E3C40BC8}"/>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53387F6B-812B-2B72-CCF5-B3E4949D7700}"/>
              </a:ext>
            </a:extLst>
          </p:cNvPr>
          <p:cNvSpPr/>
          <p:nvPr/>
        </p:nvSpPr>
        <p:spPr>
          <a:xfrm>
            <a:off x="432" y="3512"/>
            <a:ext cx="12192000" cy="6854488"/>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9407B12C-D703-9922-82F2-7266DFF24047}"/>
              </a:ext>
            </a:extLst>
          </p:cNvPr>
          <p:cNvSpPr txBox="1"/>
          <p:nvPr/>
        </p:nvSpPr>
        <p:spPr>
          <a:xfrm>
            <a:off x="200849" y="150012"/>
            <a:ext cx="11658071" cy="1200329"/>
          </a:xfrm>
          <a:prstGeom prst="rect">
            <a:avLst/>
          </a:prstGeom>
          <a:noFill/>
        </p:spPr>
        <p:txBody>
          <a:bodyPr wrap="square" lIns="91440" tIns="45720" rIns="91440" bIns="45720" rtlCol="0" anchor="t">
            <a:spAutoFit/>
          </a:bodyPr>
          <a:lstStyle/>
          <a:p>
            <a:r>
              <a:rPr lang="en-GB" sz="2400" b="1">
                <a:solidFill>
                  <a:schemeClr val="bg1"/>
                </a:solidFill>
                <a:latin typeface="Arial"/>
                <a:cs typeface="Arial"/>
              </a:rPr>
              <a:t>Corporate Director: Dan Kennedy, Residents Services</a:t>
            </a:r>
            <a:br>
              <a:rPr lang="en-GB" sz="2400" b="1">
                <a:solidFill>
                  <a:schemeClr val="bg1"/>
                </a:solidFill>
                <a:latin typeface="Arial"/>
                <a:cs typeface="Arial"/>
              </a:rPr>
            </a:br>
            <a:r>
              <a:rPr lang="en-GB" sz="2400" b="1">
                <a:solidFill>
                  <a:schemeClr val="bg1"/>
                </a:solidFill>
                <a:latin typeface="Arial"/>
                <a:cs typeface="Arial"/>
              </a:rPr>
              <a:t> </a:t>
            </a:r>
            <a:br>
              <a:rPr lang="en-GB" sz="2400" b="1">
                <a:latin typeface="Arial"/>
                <a:cs typeface="Arial"/>
              </a:rPr>
            </a:br>
            <a:r>
              <a:rPr lang="en-GB" sz="2400">
                <a:solidFill>
                  <a:schemeClr val="bg1"/>
                </a:solidFill>
                <a:latin typeface="Arial"/>
                <a:cs typeface="Arial"/>
              </a:rPr>
              <a:t> </a:t>
            </a:r>
          </a:p>
        </p:txBody>
      </p:sp>
      <p:sp>
        <p:nvSpPr>
          <p:cNvPr id="2" name="TextBox 1">
            <a:extLst>
              <a:ext uri="{FF2B5EF4-FFF2-40B4-BE49-F238E27FC236}">
                <a16:creationId xmlns:a16="http://schemas.microsoft.com/office/drawing/2014/main" id="{431C235B-B17F-8958-4368-CD4FEE505E02}"/>
              </a:ext>
            </a:extLst>
          </p:cNvPr>
          <p:cNvSpPr txBox="1"/>
          <p:nvPr/>
        </p:nvSpPr>
        <p:spPr>
          <a:xfrm>
            <a:off x="125202" y="641118"/>
            <a:ext cx="11865949" cy="5629554"/>
          </a:xfrm>
          <a:prstGeom prst="rect">
            <a:avLst/>
          </a:prstGeom>
          <a:noFill/>
        </p:spPr>
        <p:txBody>
          <a:bodyPr wrap="square" lIns="91440" tIns="45720" rIns="91440" bIns="45720" rtlCol="0" anchor="t">
            <a:spAutoFit/>
          </a:bodyPr>
          <a:lstStyle/>
          <a:p>
            <a:r>
              <a:rPr lang="en-GB" sz="1200">
                <a:solidFill>
                  <a:schemeClr val="bg1"/>
                </a:solidFill>
                <a:latin typeface="Arial"/>
                <a:cs typeface="Arial"/>
              </a:rPr>
              <a:t>Along with most of London, demand from homeless households in Hillingdon is high, in part driven by private sector landlords evicting tenants combined with a shortage of suitable and affordable housing supply, which has in turn increased the use of temporary accommodation.  The Housing Service is facing both a rising inflow and a slower outflow from temporary accommodation.  We have seen rising homelessness presentations, with new approaches to the Council from homeless households consistently above 600 each month.  Expenditure on accommodation increased in 2024/25, with rising demand and higher private rental costs pushing up spending, coupled with an increase in higher-unit cost placements. During 2025/26 a strategy to reduce the use of temporary accommodation and associated expenditure by preventing homelessness, securing more private and social rented accommodation and introducing price controls was actively delivered.  Proactive market management has achieved results; after a nightly cost cap was introduced at the start of 2025/26, tenancies above the price cap reduced significantly during the year. Hillingdon has a lower than average number of children placed in temporary accommodation with their family – our plans to reduce the use of temporary accommodation will secure more settled accommodation for more families with children.</a:t>
            </a:r>
            <a:endParaRPr lang="en-GB" sz="1200">
              <a:solidFill>
                <a:schemeClr val="bg1"/>
              </a:solidFill>
            </a:endParaRPr>
          </a:p>
          <a:p>
            <a:br>
              <a:rPr lang="en-GB" sz="1200">
                <a:latin typeface="Arial"/>
                <a:cs typeface="Arial"/>
              </a:rPr>
            </a:br>
            <a:r>
              <a:rPr lang="en-GB" sz="1200">
                <a:solidFill>
                  <a:schemeClr val="bg1"/>
                </a:solidFill>
                <a:latin typeface="Arial"/>
                <a:cs typeface="Arial"/>
              </a:rPr>
              <a:t>The Council Housing Landlord Repairs Service continues to show clear improvement momentum — both completion levels and on-time delivery have continued to improve, with sustained achievement since September 2024. Repair demand is high and steady — 3,000 repair requests per month are logged, with emergency volumes stable and routine repairs fluctuating modestly. Completion performance is improving — overall repair completion rates are steadily rising, indicating stronger operational delivery despite sustained demand. Responsive repairs completed per 1,000 properties remains below the target of 295. However, the on-time completion target is consistently above 89%. Repairs performance has shifted from pressure management to more dependable delivery.</a:t>
            </a:r>
            <a:br>
              <a:rPr lang="en-GB" sz="1200">
                <a:latin typeface="Arial"/>
                <a:cs typeface="Arial"/>
              </a:rPr>
            </a:br>
            <a:br>
              <a:rPr lang="en-GB" sz="1200">
                <a:latin typeface="Arial"/>
                <a:cs typeface="Arial"/>
              </a:rPr>
            </a:br>
            <a:r>
              <a:rPr lang="en-GB" sz="1200">
                <a:solidFill>
                  <a:schemeClr val="bg1"/>
                </a:solidFill>
                <a:latin typeface="Arial"/>
                <a:cs typeface="Arial"/>
              </a:rPr>
              <a:t>Turning to the Planning Service, the volume of planning applications has remained consistently strong, with approximately 3,250 applications received during 2025/26. The Development Management Service has maintained a high level of performance for the timely determination of applications. While the proportion of appeals allowed at 42% is currently above the London average and represents an increase on the previous year, this is being actively addressed. Ongoing work to systematically review appeal outcomes is helping to refine decision-making processes, strengthen policy application, and drive continuous improvement in performance. The Building Control Service has taken a proactive approach to safeguarding residents by increasing enforcement activity, ensuring that poor construction practices are identified and addressed more effectively, and contributing to higher standards across developments. </a:t>
            </a:r>
            <a:endParaRPr lang="en-GB" sz="1200">
              <a:solidFill>
                <a:schemeClr val="bg1"/>
              </a:solidFill>
              <a:latin typeface="Arial" panose="020B0604020202020204" pitchFamily="34" charset="0"/>
              <a:cs typeface="Arial" panose="020B0604020202020204" pitchFamily="34" charset="0"/>
            </a:endParaRPr>
          </a:p>
          <a:p>
            <a:endParaRPr lang="en-GB" sz="1200">
              <a:solidFill>
                <a:schemeClr val="bg1"/>
              </a:solidFill>
              <a:latin typeface="Arial"/>
              <a:cs typeface="Arial"/>
            </a:endParaRPr>
          </a:p>
          <a:p>
            <a:r>
              <a:rPr lang="en-GB" sz="1200">
                <a:solidFill>
                  <a:schemeClr val="bg1"/>
                </a:solidFill>
                <a:latin typeface="Arial"/>
                <a:cs typeface="Arial"/>
              </a:rPr>
              <a:t>Significant progress has been made in advancing the council’s place-shaping priorities. This includes the adoption of the Uxbridge Vision, the development of a regeneration framework for Hayes, the preparation of the council’s first Growth Plan, and continued progress on the Local Plan review. The planning authority is also proactively preparing to respond to the government’s proposals for the expansion of Heathrow Airport, including a third runway. These proposals present far-reaching place-shaping implications extending well beyond the airport boundary. In parallel, changes to national planning policy, particularly in relation to the green belt, are being carefully considered. In light of these evolving factors, the decision has been taken to allow more time to consider the current the stage of the Local Plan. This will ensure that a robust, comprehensive and coordinated response can be developed, positioning the borough to effectively manage future growth and respond to strategic challenges and opportunities.</a:t>
            </a:r>
            <a:endParaRPr lang="en-GB" sz="1400">
              <a:solidFill>
                <a:schemeClr val="bg1"/>
              </a:solidFill>
              <a:latin typeface="Arial"/>
              <a:cs typeface="Arial"/>
            </a:endParaRPr>
          </a:p>
          <a:p>
            <a:pPr fontAlgn="base">
              <a:lnSpc>
                <a:spcPts val="1275"/>
              </a:lnSpc>
            </a:pPr>
            <a:endParaRPr lang="en-GB" sz="1600">
              <a:solidFill>
                <a:schemeClr val="bg1"/>
              </a:solidFill>
            </a:endParaRPr>
          </a:p>
        </p:txBody>
      </p:sp>
    </p:spTree>
    <p:extLst>
      <p:ext uri="{BB962C8B-B14F-4D97-AF65-F5344CB8AC3E}">
        <p14:creationId xmlns:p14="http://schemas.microsoft.com/office/powerpoint/2010/main" val="3744155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D29AD-2859-AAD1-4D59-1D6DC534600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EA6260F9-3746-592F-BF92-4157400A51AE}"/>
              </a:ext>
            </a:extLst>
          </p:cNvPr>
          <p:cNvSpPr txBox="1">
            <a:spLocks/>
          </p:cNvSpPr>
          <p:nvPr/>
        </p:nvSpPr>
        <p:spPr>
          <a:xfrm>
            <a:off x="8865685" y="1099488"/>
            <a:ext cx="3330874" cy="5755879"/>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panose="020B0604020202020204" pitchFamily="34" charset="0"/>
                <a:ea typeface="Roboto"/>
                <a:cs typeface="Arial" panose="020B0604020202020204" pitchFamily="34" charset="0"/>
              </a:rPr>
              <a:t>Adult</a:t>
            </a:r>
            <a:r>
              <a:rPr lang="en-GB" sz="1400">
                <a:solidFill>
                  <a:schemeClr val="bg1"/>
                </a:solidFill>
                <a:latin typeface="Arial" panose="020B0604020202020204" pitchFamily="34" charset="0"/>
                <a:ea typeface="+mn-lt"/>
                <a:cs typeface="Arial" panose="020B0604020202020204" pitchFamily="34" charset="0"/>
              </a:rPr>
              <a:t> Social Care’s front door is managing high volumes while maintaining strong control of demand through effective triage. Most contacts are resolved at first point or through existing services, ensuring statutory intervention is targeted appropriately.</a:t>
            </a:r>
            <a:endParaRPr lang="en-US">
              <a:solidFill>
                <a:schemeClr val="bg1"/>
              </a:solidFill>
              <a:latin typeface="Arial" panose="020B0604020202020204" pitchFamily="34" charset="0"/>
              <a:cs typeface="Arial" panose="020B0604020202020204" pitchFamily="34" charset="0"/>
            </a:endParaRPr>
          </a:p>
          <a:p>
            <a:pPr algn="l"/>
            <a:r>
              <a:rPr lang="en-GB" sz="1400">
                <a:solidFill>
                  <a:schemeClr val="bg1"/>
                </a:solidFill>
                <a:latin typeface="Arial" panose="020B0604020202020204" pitchFamily="34" charset="0"/>
                <a:ea typeface="+mn-lt"/>
                <a:cs typeface="Arial" panose="020B0604020202020204" pitchFamily="34" charset="0"/>
              </a:rPr>
              <a:t>Over the period, 57,482 contacts were managed (around 4,100 per month), with only 16% progressing to a new referral. The majority were either linked to existing client records (42%) or resolved at first contact (36%).</a:t>
            </a:r>
            <a:endParaRPr lang="en-GB">
              <a:latin typeface="Arial" panose="020B0604020202020204" pitchFamily="34" charset="0"/>
              <a:cs typeface="Arial" panose="020B0604020202020204" pitchFamily="34" charset="0"/>
            </a:endParaRPr>
          </a:p>
          <a:p>
            <a:pPr algn="l"/>
            <a:r>
              <a:rPr lang="en-GB" sz="1400">
                <a:solidFill>
                  <a:schemeClr val="bg1"/>
                </a:solidFill>
                <a:latin typeface="Arial" panose="020B0604020202020204" pitchFamily="34" charset="0"/>
                <a:ea typeface="+mn-lt"/>
                <a:cs typeface="Arial" panose="020B0604020202020204" pitchFamily="34" charset="0"/>
              </a:rPr>
              <a:t>Demand is appropriately focused on statutory and higher-risk activity, including Care Act assessments and safeguarding, alongside hospital discharge, equipment, Deprivation of Liberty Safeguards and Mental Health Act work.</a:t>
            </a:r>
            <a:endParaRPr lang="en-GB">
              <a:solidFill>
                <a:schemeClr val="bg1"/>
              </a:solidFill>
              <a:latin typeface="Arial" panose="020B0604020202020204" pitchFamily="34" charset="0"/>
              <a:ea typeface="+mn-lt"/>
              <a:cs typeface="Arial" panose="020B0604020202020204" pitchFamily="34" charset="0"/>
            </a:endParaRPr>
          </a:p>
          <a:p>
            <a:pPr algn="l"/>
            <a:r>
              <a:rPr lang="en-GB" sz="1400">
                <a:solidFill>
                  <a:schemeClr val="bg1"/>
                </a:solidFill>
                <a:latin typeface="Arial" panose="020B0604020202020204" pitchFamily="34" charset="0"/>
                <a:ea typeface="+mn-lt"/>
                <a:cs typeface="Arial" panose="020B0604020202020204" pitchFamily="34" charset="0"/>
              </a:rPr>
              <a:t>Overall, this reflects a well-managed, high‑volume service that is delivering the right response, meeting Care Act duties, and focusing resources on residents with the greatest need.</a:t>
            </a:r>
            <a:r>
              <a:rPr lang="en-GB" sz="1400">
                <a:solidFill>
                  <a:schemeClr val="bg1"/>
                </a:solidFill>
                <a:latin typeface="Arial" panose="020B0604020202020204" pitchFamily="34" charset="0"/>
                <a:ea typeface="Roboto"/>
                <a:cs typeface="Arial" panose="020B0604020202020204" pitchFamily="34" charset="0"/>
              </a:rPr>
              <a:t> </a:t>
            </a:r>
            <a:endParaRPr lang="en-GB" sz="1400">
              <a:solidFill>
                <a:schemeClr val="bg1"/>
              </a:solidFill>
              <a:latin typeface="Arial" panose="020B0604020202020204" pitchFamily="34" charset="0"/>
              <a:cs typeface="Arial" panose="020B0604020202020204" pitchFamily="34" charset="0"/>
            </a:endParaRPr>
          </a:p>
          <a:p>
            <a:pPr algn="l"/>
            <a:endParaRPr lang="en-GB" sz="1400">
              <a:latin typeface="Arial"/>
              <a:ea typeface="Roboto"/>
              <a:cs typeface="Segoe UI"/>
            </a:endParaRPr>
          </a:p>
        </p:txBody>
      </p:sp>
      <p:sp>
        <p:nvSpPr>
          <p:cNvPr id="12" name="Subtitle 2">
            <a:extLst>
              <a:ext uri="{FF2B5EF4-FFF2-40B4-BE49-F238E27FC236}">
                <a16:creationId xmlns:a16="http://schemas.microsoft.com/office/drawing/2014/main" id="{60DE542D-A5DC-B45C-7C64-FBC936DBB430}"/>
              </a:ext>
            </a:extLst>
          </p:cNvPr>
          <p:cNvSpPr txBox="1">
            <a:spLocks/>
          </p:cNvSpPr>
          <p:nvPr/>
        </p:nvSpPr>
        <p:spPr>
          <a:xfrm>
            <a:off x="0" y="-1536"/>
            <a:ext cx="12193130" cy="92546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 </a:t>
            </a:r>
            <a:r>
              <a:rPr lang="en-GB">
                <a:solidFill>
                  <a:schemeClr val="bg1"/>
                </a:solidFill>
                <a:latin typeface="Arial"/>
                <a:cs typeface="Arial"/>
              </a:rPr>
              <a:t>Adult Social Care Demand</a:t>
            </a:r>
          </a:p>
        </p:txBody>
      </p:sp>
      <p:pic>
        <p:nvPicPr>
          <p:cNvPr id="6" name="Picture 5">
            <a:extLst>
              <a:ext uri="{FF2B5EF4-FFF2-40B4-BE49-F238E27FC236}">
                <a16:creationId xmlns:a16="http://schemas.microsoft.com/office/drawing/2014/main" id="{466DDE43-3DEB-0459-F931-BC62EBBBF1C7}"/>
              </a:ext>
            </a:extLst>
          </p:cNvPr>
          <p:cNvPicPr>
            <a:picLocks noChangeAspect="1"/>
          </p:cNvPicPr>
          <p:nvPr/>
        </p:nvPicPr>
        <p:blipFill>
          <a:blip r:embed="rId3"/>
          <a:stretch>
            <a:fillRect/>
          </a:stretch>
        </p:blipFill>
        <p:spPr>
          <a:xfrm>
            <a:off x="178263" y="1099488"/>
            <a:ext cx="8040222" cy="2429214"/>
          </a:xfrm>
          <a:prstGeom prst="rect">
            <a:avLst/>
          </a:prstGeom>
        </p:spPr>
      </p:pic>
      <p:pic>
        <p:nvPicPr>
          <p:cNvPr id="8" name="Picture 7">
            <a:extLst>
              <a:ext uri="{FF2B5EF4-FFF2-40B4-BE49-F238E27FC236}">
                <a16:creationId xmlns:a16="http://schemas.microsoft.com/office/drawing/2014/main" id="{A800BC60-A5AC-9EDA-EAAD-026F9894FF15}"/>
              </a:ext>
            </a:extLst>
          </p:cNvPr>
          <p:cNvPicPr>
            <a:picLocks noChangeAspect="1"/>
          </p:cNvPicPr>
          <p:nvPr/>
        </p:nvPicPr>
        <p:blipFill>
          <a:blip r:embed="rId4"/>
          <a:srcRect t="778"/>
          <a:stretch>
            <a:fillRect/>
          </a:stretch>
        </p:blipFill>
        <p:spPr>
          <a:xfrm>
            <a:off x="297889" y="3996480"/>
            <a:ext cx="8040222" cy="2429214"/>
          </a:xfrm>
          <a:prstGeom prst="rect">
            <a:avLst/>
          </a:prstGeom>
        </p:spPr>
      </p:pic>
    </p:spTree>
    <p:extLst>
      <p:ext uri="{BB962C8B-B14F-4D97-AF65-F5344CB8AC3E}">
        <p14:creationId xmlns:p14="http://schemas.microsoft.com/office/powerpoint/2010/main" val="78097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4ED12-77F2-181C-1884-0A4EED8BF70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D525271-05A3-EEDE-94FB-85B1E883F9B6}"/>
              </a:ext>
            </a:extLst>
          </p:cNvPr>
          <p:cNvSpPr txBox="1">
            <a:spLocks/>
          </p:cNvSpPr>
          <p:nvPr/>
        </p:nvSpPr>
        <p:spPr>
          <a:xfrm>
            <a:off x="8923130" y="1281770"/>
            <a:ext cx="3271234" cy="557623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Arial" panose="020B0604020202020204" pitchFamily="34" charset="0"/>
                <a:ea typeface="Roboto"/>
                <a:cs typeface="Arial" panose="020B0604020202020204" pitchFamily="34" charset="0"/>
              </a:rPr>
              <a:t>Community</a:t>
            </a:r>
            <a:r>
              <a:rPr lang="en-GB" sz="1200">
                <a:solidFill>
                  <a:schemeClr val="bg1"/>
                </a:solidFill>
                <a:latin typeface="Arial" panose="020B0604020202020204" pitchFamily="34" charset="0"/>
                <a:ea typeface="+mn-lt"/>
                <a:cs typeface="Arial" panose="020B0604020202020204" pitchFamily="34" charset="0"/>
              </a:rPr>
              <a:t> long‑term support is characterised by increasing complexity, with more residents requiring coordinated, multi‑service packages. Currently, 2,521 people are supported through 3,978 services (c.1.6 per person), with long durations (c.2 years) reflecting sustained reliance on community provision, which accounts for around 75% of all activity.</a:t>
            </a:r>
          </a:p>
          <a:p>
            <a:pPr algn="l"/>
            <a:r>
              <a:rPr lang="en-GB" sz="1200">
                <a:solidFill>
                  <a:schemeClr val="bg1"/>
                </a:solidFill>
                <a:latin typeface="Arial" panose="020B0604020202020204" pitchFamily="34" charset="0"/>
                <a:ea typeface="+mn-lt"/>
                <a:cs typeface="Arial" panose="020B0604020202020204" pitchFamily="34" charset="0"/>
              </a:rPr>
              <a:t>Demand is increasingly shaped by complexity, with higher reliance on combined support across home care, direct payments, supported living and outreach. This is driving both cost and delivery pressure across the system.</a:t>
            </a:r>
            <a:endParaRPr lang="en-GB" sz="1200">
              <a:solidFill>
                <a:schemeClr val="bg1"/>
              </a:solidFill>
              <a:latin typeface="Arial" panose="020B0604020202020204" pitchFamily="34" charset="0"/>
              <a:cs typeface="Arial" panose="020B0604020202020204" pitchFamily="34" charset="0"/>
            </a:endParaRPr>
          </a:p>
          <a:p>
            <a:pPr algn="l"/>
            <a:r>
              <a:rPr lang="en-GB" sz="1200">
                <a:solidFill>
                  <a:schemeClr val="bg1"/>
                </a:solidFill>
                <a:latin typeface="Arial" panose="020B0604020202020204" pitchFamily="34" charset="0"/>
                <a:ea typeface="+mn-lt"/>
                <a:cs typeface="Arial" panose="020B0604020202020204" pitchFamily="34" charset="0"/>
              </a:rPr>
              <a:t>Targeted use of reablement and digital tools such as AskSARA is strengthening early intervention and self-directed support, helping residents maintain independence and reducing avoidable escalation into long-term provision.</a:t>
            </a:r>
            <a:endParaRPr lang="en-GB" sz="1200">
              <a:solidFill>
                <a:schemeClr val="bg1"/>
              </a:solidFill>
              <a:latin typeface="Arial" panose="020B0604020202020204" pitchFamily="34" charset="0"/>
              <a:cs typeface="Arial" panose="020B0604020202020204" pitchFamily="34" charset="0"/>
            </a:endParaRPr>
          </a:p>
          <a:p>
            <a:pPr algn="l">
              <a:spcBef>
                <a:spcPts val="1200"/>
              </a:spcBef>
            </a:pPr>
            <a:r>
              <a:rPr lang="en-GB" sz="1200">
                <a:solidFill>
                  <a:schemeClr val="bg1"/>
                </a:solidFill>
                <a:latin typeface="Arial" panose="020B0604020202020204" pitchFamily="34" charset="0"/>
                <a:ea typeface="+mn-lt"/>
                <a:cs typeface="Arial" panose="020B0604020202020204" pitchFamily="34" charset="0"/>
              </a:rPr>
              <a:t>Community services now form the backbone of Adult Social Care delivery. Performance, flow and financial grip are increasingly dependent on sufficient community capacity and stability. Demand remains structurally embedded, with core cohorts (physical care, learning disability and mental health) requiring long‑term support and limited natural exit without active intervention.</a:t>
            </a:r>
            <a:br>
              <a:rPr lang="en-GB" sz="1200">
                <a:latin typeface="Arial" panose="020B0604020202020204" pitchFamily="34" charset="0"/>
                <a:cs typeface="Arial" panose="020B0604020202020204" pitchFamily="34" charset="0"/>
              </a:rPr>
            </a:br>
            <a:endParaRPr lang="en-GB" sz="1200">
              <a:solidFill>
                <a:schemeClr val="bg1"/>
              </a:solidFill>
              <a:latin typeface="Arial" panose="020B0604020202020204" pitchFamily="34" charset="0"/>
              <a:ea typeface="Roboto"/>
              <a:cs typeface="Arial" panose="020B0604020202020204" pitchFamily="34" charset="0"/>
            </a:endParaRPr>
          </a:p>
        </p:txBody>
      </p:sp>
      <p:sp>
        <p:nvSpPr>
          <p:cNvPr id="12" name="Subtitle 2">
            <a:extLst>
              <a:ext uri="{FF2B5EF4-FFF2-40B4-BE49-F238E27FC236}">
                <a16:creationId xmlns:a16="http://schemas.microsoft.com/office/drawing/2014/main" id="{6F5592EA-232E-FEBB-966F-48DEFB0A79C0}"/>
              </a:ext>
            </a:extLst>
          </p:cNvPr>
          <p:cNvSpPr txBox="1">
            <a:spLocks/>
          </p:cNvSpPr>
          <p:nvPr/>
        </p:nvSpPr>
        <p:spPr>
          <a:xfrm>
            <a:off x="-1" y="-4547"/>
            <a:ext cx="12190722" cy="1071964"/>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Demand</a:t>
            </a:r>
          </a:p>
        </p:txBody>
      </p:sp>
      <p:pic>
        <p:nvPicPr>
          <p:cNvPr id="3" name="Picture 2">
            <a:extLst>
              <a:ext uri="{FF2B5EF4-FFF2-40B4-BE49-F238E27FC236}">
                <a16:creationId xmlns:a16="http://schemas.microsoft.com/office/drawing/2014/main" id="{0F54AAA7-A99B-4912-FCBF-90D273A8DFA8}"/>
              </a:ext>
            </a:extLst>
          </p:cNvPr>
          <p:cNvPicPr>
            <a:picLocks noChangeAspect="1"/>
          </p:cNvPicPr>
          <p:nvPr/>
        </p:nvPicPr>
        <p:blipFill>
          <a:blip r:embed="rId3"/>
          <a:stretch>
            <a:fillRect/>
          </a:stretch>
        </p:blipFill>
        <p:spPr>
          <a:xfrm>
            <a:off x="247089" y="1281770"/>
            <a:ext cx="8040222" cy="2486372"/>
          </a:xfrm>
          <a:prstGeom prst="rect">
            <a:avLst/>
          </a:prstGeom>
        </p:spPr>
      </p:pic>
      <p:pic>
        <p:nvPicPr>
          <p:cNvPr id="6" name="Picture 5">
            <a:extLst>
              <a:ext uri="{FF2B5EF4-FFF2-40B4-BE49-F238E27FC236}">
                <a16:creationId xmlns:a16="http://schemas.microsoft.com/office/drawing/2014/main" id="{19CCCC81-43F9-E3C2-E77D-ADF73CFF30A6}"/>
              </a:ext>
            </a:extLst>
          </p:cNvPr>
          <p:cNvPicPr>
            <a:picLocks noChangeAspect="1"/>
          </p:cNvPicPr>
          <p:nvPr/>
        </p:nvPicPr>
        <p:blipFill>
          <a:blip r:embed="rId4"/>
          <a:stretch>
            <a:fillRect/>
          </a:stretch>
        </p:blipFill>
        <p:spPr>
          <a:xfrm>
            <a:off x="304247" y="3982495"/>
            <a:ext cx="7983064" cy="2505425"/>
          </a:xfrm>
          <a:prstGeom prst="rect">
            <a:avLst/>
          </a:prstGeom>
        </p:spPr>
      </p:pic>
    </p:spTree>
    <p:extLst>
      <p:ext uri="{BB962C8B-B14F-4D97-AF65-F5344CB8AC3E}">
        <p14:creationId xmlns:p14="http://schemas.microsoft.com/office/powerpoint/2010/main" val="853302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F72A5-D70D-9615-AFDC-2DB58EC083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9CEAA4-FDD1-74DE-F2C5-DBCCA6CEA858}"/>
              </a:ext>
            </a:extLst>
          </p:cNvPr>
          <p:cNvSpPr>
            <a:spLocks noGrp="1"/>
          </p:cNvSpPr>
          <p:nvPr>
            <p:ph type="subTitle" idx="1"/>
          </p:nvPr>
        </p:nvSpPr>
        <p:spPr>
          <a:xfrm>
            <a:off x="8795227" y="1252728"/>
            <a:ext cx="3395468" cy="5602044"/>
          </a:xfrm>
          <a:solidFill>
            <a:srgbClr val="005148"/>
          </a:solidFill>
        </p:spPr>
        <p:txBody>
          <a:bodyPr vert="horz" lIns="91440" tIns="45720" rIns="91440" bIns="45720" rtlCol="0" anchor="t">
            <a:normAutofit/>
          </a:bodyPr>
          <a:lstStyle/>
          <a:p>
            <a:pPr algn="l"/>
            <a:r>
              <a:rPr lang="en-GB" sz="1400">
                <a:solidFill>
                  <a:schemeClr val="bg1"/>
                </a:solidFill>
                <a:latin typeface="Arial" panose="020B0604020202020204" pitchFamily="34" charset="0"/>
                <a:ea typeface="+mn-lt"/>
                <a:cs typeface="Arial" panose="020B0604020202020204" pitchFamily="34" charset="0"/>
              </a:rPr>
              <a:t>Performance data shows that in 2024/25, </a:t>
            </a:r>
            <a:r>
              <a:rPr lang="en-GB" sz="1400" b="1">
                <a:solidFill>
                  <a:schemeClr val="bg1"/>
                </a:solidFill>
                <a:latin typeface="Arial" panose="020B0604020202020204" pitchFamily="34" charset="0"/>
                <a:ea typeface="+mn-lt"/>
                <a:cs typeface="Arial" panose="020B0604020202020204" pitchFamily="34" charset="0"/>
              </a:rPr>
              <a:t>81.1% of adults aged 18–64 receiving long‑term support were living in their own home or with family</a:t>
            </a:r>
            <a:r>
              <a:rPr lang="en-GB" sz="1400">
                <a:solidFill>
                  <a:schemeClr val="bg1"/>
                </a:solidFill>
                <a:latin typeface="Arial" panose="020B0604020202020204" pitchFamily="34" charset="0"/>
                <a:ea typeface="+mn-lt"/>
                <a:cs typeface="Arial" panose="020B0604020202020204" pitchFamily="34" charset="0"/>
              </a:rPr>
              <a:t>, which is above the London average of 78.8%.</a:t>
            </a:r>
            <a:endParaRPr lang="en-US" sz="1400">
              <a:latin typeface="Arial" panose="020B0604020202020204" pitchFamily="34" charset="0"/>
              <a:cs typeface="Arial" panose="020B0604020202020204" pitchFamily="34" charset="0"/>
            </a:endParaRPr>
          </a:p>
          <a:p>
            <a:pPr algn="l"/>
            <a:r>
              <a:rPr lang="en-GB" sz="1400">
                <a:solidFill>
                  <a:schemeClr val="bg1"/>
                </a:solidFill>
                <a:latin typeface="Arial" panose="020B0604020202020204" pitchFamily="34" charset="0"/>
                <a:ea typeface="+mn-lt"/>
                <a:cs typeface="Arial" panose="020B0604020202020204" pitchFamily="34" charset="0"/>
              </a:rPr>
              <a:t>This indicates that Hillingdon is performing well in the London region in enabling independent living, with a higher proportion of residents supported outside of institutional settings. The data suggests that current approaches, including community‑based support and reablement, are contributing to residents maintaining independence and stability.</a:t>
            </a:r>
            <a:endParaRPr lang="en-GB" sz="1400">
              <a:solidFill>
                <a:schemeClr val="bg1"/>
              </a:solidFill>
              <a:latin typeface="Arial" panose="020B0604020202020204" pitchFamily="34" charset="0"/>
              <a:cs typeface="Arial" panose="020B0604020202020204" pitchFamily="34" charset="0"/>
            </a:endParaRPr>
          </a:p>
          <a:p>
            <a:pPr algn="l"/>
            <a:r>
              <a:rPr lang="en-GB" sz="1400">
                <a:solidFill>
                  <a:schemeClr val="bg1"/>
                </a:solidFill>
                <a:latin typeface="Arial" panose="020B0604020202020204" pitchFamily="34" charset="0"/>
                <a:ea typeface="+mn-lt"/>
                <a:cs typeface="Arial" panose="020B0604020202020204" pitchFamily="34" charset="0"/>
              </a:rPr>
              <a:t>Higher performance in this measure reflects a system that is successfully supporting people to remain in familiar environments, reducing reliance on more intensive forms of care, and improving overall outcomes for residents and reducing costs.</a:t>
            </a:r>
            <a:endParaRPr lang="en-GB" sz="1400">
              <a:latin typeface="Arial" panose="020B0604020202020204" pitchFamily="34" charset="0"/>
              <a:cs typeface="Arial" panose="020B0604020202020204" pitchFamily="34" charset="0"/>
            </a:endParaRPr>
          </a:p>
          <a:p>
            <a:pPr algn="l"/>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1E8472DD-0929-8149-EC19-291A405E9D1E}"/>
              </a:ext>
            </a:extLst>
          </p:cNvPr>
          <p:cNvSpPr txBox="1">
            <a:spLocks/>
          </p:cNvSpPr>
          <p:nvPr/>
        </p:nvSpPr>
        <p:spPr>
          <a:xfrm>
            <a:off x="-1" y="-4547"/>
            <a:ext cx="12197797" cy="1071964"/>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a:t>
            </a:r>
            <a:endParaRPr lang="en-GB">
              <a:solidFill>
                <a:srgbClr val="FF0000"/>
              </a:solidFill>
              <a:latin typeface="Arial"/>
              <a:cs typeface="Arial"/>
            </a:endParaRPr>
          </a:p>
        </p:txBody>
      </p:sp>
      <p:pic>
        <p:nvPicPr>
          <p:cNvPr id="6" name="Picture 5">
            <a:extLst>
              <a:ext uri="{FF2B5EF4-FFF2-40B4-BE49-F238E27FC236}">
                <a16:creationId xmlns:a16="http://schemas.microsoft.com/office/drawing/2014/main" id="{E447BD4C-17F4-7253-E7DA-387966078798}"/>
              </a:ext>
            </a:extLst>
          </p:cNvPr>
          <p:cNvPicPr>
            <a:picLocks noChangeAspect="1"/>
          </p:cNvPicPr>
          <p:nvPr/>
        </p:nvPicPr>
        <p:blipFill>
          <a:blip r:embed="rId2"/>
          <a:stretch>
            <a:fillRect/>
          </a:stretch>
        </p:blipFill>
        <p:spPr>
          <a:xfrm>
            <a:off x="259636" y="1169113"/>
            <a:ext cx="7990765" cy="4583987"/>
          </a:xfrm>
          <a:prstGeom prst="rect">
            <a:avLst/>
          </a:prstGeom>
        </p:spPr>
      </p:pic>
    </p:spTree>
    <p:extLst>
      <p:ext uri="{BB962C8B-B14F-4D97-AF65-F5344CB8AC3E}">
        <p14:creationId xmlns:p14="http://schemas.microsoft.com/office/powerpoint/2010/main" val="2370345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39630-09E6-0CD1-2223-B64C8BB39BF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F387375-7B60-222D-7A2A-740F164F67F9}"/>
              </a:ext>
            </a:extLst>
          </p:cNvPr>
          <p:cNvSpPr>
            <a:spLocks noGrp="1"/>
          </p:cNvSpPr>
          <p:nvPr>
            <p:ph type="subTitle" idx="1"/>
          </p:nvPr>
        </p:nvSpPr>
        <p:spPr>
          <a:xfrm>
            <a:off x="8980586" y="865616"/>
            <a:ext cx="3211414" cy="5992383"/>
          </a:xfrm>
          <a:solidFill>
            <a:srgbClr val="005148"/>
          </a:solidFill>
        </p:spPr>
        <p:txBody>
          <a:bodyPr vert="horz" lIns="91440" tIns="45720" rIns="91440" bIns="45720" rtlCol="0" anchor="t">
            <a:noAutofit/>
          </a:bodyPr>
          <a:lstStyle/>
          <a:p>
            <a:pPr algn="l"/>
            <a:br>
              <a:rPr lang="en-GB" sz="1400">
                <a:solidFill>
                  <a:schemeClr val="bg1"/>
                </a:solidFill>
                <a:latin typeface="Arial"/>
                <a:cs typeface="Arial"/>
              </a:rPr>
            </a:br>
            <a:r>
              <a:rPr lang="en-GB" sz="1400">
                <a:solidFill>
                  <a:schemeClr val="bg1"/>
                </a:solidFill>
                <a:latin typeface="Arial"/>
                <a:cs typeface="Arial"/>
              </a:rPr>
              <a:t>The top graph shows the number of monthly contacts by age range 18-64 and 65+. </a:t>
            </a:r>
            <a:r>
              <a:rPr lang="en-GB" sz="1400">
                <a:solidFill>
                  <a:schemeClr val="bg1"/>
                </a:solidFill>
                <a:latin typeface="Arial" panose="020B0604020202020204" pitchFamily="34" charset="0"/>
                <a:cs typeface="Arial" panose="020B0604020202020204" pitchFamily="34" charset="0"/>
              </a:rPr>
              <a:t>Contacts average 4,000 to 4,500 per month, with those aged 65+ driving more demand.</a:t>
            </a:r>
          </a:p>
          <a:p>
            <a:pPr algn="l"/>
            <a:r>
              <a:rPr lang="en-GB" sz="1400">
                <a:solidFill>
                  <a:schemeClr val="bg1"/>
                </a:solidFill>
                <a:latin typeface="Arial"/>
                <a:cs typeface="Arial"/>
              </a:rPr>
              <a:t>The middle chart shows the average age within those ranges, with t</a:t>
            </a:r>
            <a:r>
              <a:rPr lang="en-GB" sz="1400">
                <a:solidFill>
                  <a:schemeClr val="bg1"/>
                </a:solidFill>
                <a:latin typeface="Arial" panose="020B0604020202020204" pitchFamily="34" charset="0"/>
                <a:cs typeface="Arial" panose="020B0604020202020204" pitchFamily="34" charset="0"/>
              </a:rPr>
              <a:t>he 65+ cohort accounting for the larger share of contacts in most months.</a:t>
            </a:r>
          </a:p>
          <a:p>
            <a:pPr algn="l"/>
            <a:r>
              <a:rPr lang="en-GB" sz="1400">
                <a:solidFill>
                  <a:schemeClr val="bg1"/>
                </a:solidFill>
                <a:latin typeface="Arial" panose="020B0604020202020204" pitchFamily="34" charset="0"/>
                <a:cs typeface="Arial" panose="020B0604020202020204" pitchFamily="34" charset="0"/>
              </a:rPr>
              <a:t>Average ages are very stable — within each age band, the average age barely changes over time:</a:t>
            </a:r>
          </a:p>
          <a:p>
            <a:pPr algn="l"/>
            <a:r>
              <a:rPr lang="en-GB" sz="1400">
                <a:solidFill>
                  <a:schemeClr val="bg1"/>
                </a:solidFill>
                <a:latin typeface="Arial" panose="020B0604020202020204" pitchFamily="34" charset="0"/>
                <a:cs typeface="Arial" panose="020B0604020202020204" pitchFamily="34" charset="0"/>
              </a:rPr>
              <a:t>18–64, around 42 years</a:t>
            </a:r>
          </a:p>
          <a:p>
            <a:pPr algn="l"/>
            <a:r>
              <a:rPr lang="en-GB" sz="1400">
                <a:solidFill>
                  <a:schemeClr val="bg1"/>
                </a:solidFill>
                <a:latin typeface="Arial" panose="020B0604020202020204" pitchFamily="34" charset="0"/>
                <a:cs typeface="Arial" panose="020B0604020202020204" pitchFamily="34" charset="0"/>
              </a:rPr>
              <a:t>65+, around 82 years</a:t>
            </a:r>
          </a:p>
          <a:p>
            <a:pPr algn="l"/>
            <a:r>
              <a:rPr lang="en-GB" sz="1400">
                <a:solidFill>
                  <a:schemeClr val="bg1"/>
                </a:solidFill>
                <a:latin typeface="Arial" panose="020B0604020202020204" pitchFamily="34" charset="0"/>
                <a:cs typeface="Arial" panose="020B0604020202020204" pitchFamily="34" charset="0"/>
              </a:rPr>
              <a:t>The age profile is predictable — while contact counts fluctuate modestly, the underlying age mix within each band remains highly consistent.</a:t>
            </a:r>
            <a:br>
              <a:rPr lang="en-GB" sz="1400">
                <a:solidFill>
                  <a:schemeClr val="bg1"/>
                </a:solidFill>
                <a:latin typeface="Arial" panose="020B0604020202020204" pitchFamily="34" charset="0"/>
                <a:cs typeface="Arial" panose="020B0604020202020204" pitchFamily="34" charset="0"/>
              </a:rPr>
            </a:br>
            <a:br>
              <a:rPr lang="en-GB" sz="1400">
                <a:solidFill>
                  <a:schemeClr val="bg1"/>
                </a:solidFill>
                <a:latin typeface="Arial" panose="020B0604020202020204" pitchFamily="34" charset="0"/>
                <a:cs typeface="Arial" panose="020B0604020202020204" pitchFamily="34" charset="0"/>
              </a:rPr>
            </a:br>
            <a:r>
              <a:rPr lang="en-GB" sz="1400">
                <a:solidFill>
                  <a:schemeClr val="bg1"/>
                </a:solidFill>
                <a:latin typeface="Arial"/>
                <a:cs typeface="Arial"/>
              </a:rPr>
              <a:t>The bottom chart shows how many people aged over 85 have contacted adult social care services each month. The numbers are showing a downward trend in 2025/26. </a:t>
            </a:r>
          </a:p>
          <a:p>
            <a:pPr algn="l"/>
            <a:endParaRPr lang="en-GB" sz="1400">
              <a:solidFill>
                <a:schemeClr val="bg1"/>
              </a:solidFill>
              <a:latin typeface="Arial" panose="020B0604020202020204" pitchFamily="34" charset="0"/>
              <a:cs typeface="Arial" panose="020B0604020202020204" pitchFamily="34" charset="0"/>
            </a:endParaRPr>
          </a:p>
          <a:p>
            <a:pPr algn="l"/>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12B0D0B6-610C-BA51-3A8B-FD4515EA5406}"/>
              </a:ext>
            </a:extLst>
          </p:cNvPr>
          <p:cNvSpPr txBox="1">
            <a:spLocks/>
          </p:cNvSpPr>
          <p:nvPr/>
        </p:nvSpPr>
        <p:spPr>
          <a:xfrm>
            <a:off x="0" y="-4548"/>
            <a:ext cx="12197796" cy="697567"/>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Demand</a:t>
            </a:r>
          </a:p>
        </p:txBody>
      </p:sp>
      <p:pic>
        <p:nvPicPr>
          <p:cNvPr id="1026" name="Picture 2">
            <a:extLst>
              <a:ext uri="{FF2B5EF4-FFF2-40B4-BE49-F238E27FC236}">
                <a16:creationId xmlns:a16="http://schemas.microsoft.com/office/drawing/2014/main" id="{4890A8B3-EBA8-5B49-CD65-32D017CAE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34" y="779317"/>
            <a:ext cx="8425393" cy="17711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7306E235-CCC8-5B97-323B-BD0EB5ADAD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67" y="2636742"/>
            <a:ext cx="8342329" cy="17861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3A70112-EBC7-3065-8CE7-3811389D0DE6}"/>
              </a:ext>
            </a:extLst>
          </p:cNvPr>
          <p:cNvPicPr>
            <a:picLocks noChangeAspect="1"/>
          </p:cNvPicPr>
          <p:nvPr/>
        </p:nvPicPr>
        <p:blipFill>
          <a:blip r:embed="rId4"/>
          <a:stretch>
            <a:fillRect/>
          </a:stretch>
        </p:blipFill>
        <p:spPr>
          <a:xfrm>
            <a:off x="169967" y="4509165"/>
            <a:ext cx="7227144" cy="2243888"/>
          </a:xfrm>
          <a:prstGeom prst="rect">
            <a:avLst/>
          </a:prstGeom>
        </p:spPr>
      </p:pic>
    </p:spTree>
    <p:extLst>
      <p:ext uri="{BB962C8B-B14F-4D97-AF65-F5344CB8AC3E}">
        <p14:creationId xmlns:p14="http://schemas.microsoft.com/office/powerpoint/2010/main" val="4288653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F2078-57B1-CDB1-9B40-D6FE8A027D1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39AB1F-14DA-C2A8-42BB-18D9AF981D31}"/>
              </a:ext>
            </a:extLst>
          </p:cNvPr>
          <p:cNvSpPr>
            <a:spLocks noGrp="1"/>
          </p:cNvSpPr>
          <p:nvPr>
            <p:ph type="subTitle" idx="1"/>
          </p:nvPr>
        </p:nvSpPr>
        <p:spPr>
          <a:xfrm>
            <a:off x="6172202" y="876300"/>
            <a:ext cx="6024793" cy="2810751"/>
          </a:xfrm>
          <a:solidFill>
            <a:srgbClr val="005148"/>
          </a:solidFill>
        </p:spPr>
        <p:txBody>
          <a:bodyPr vert="horz" lIns="91440" tIns="45720" rIns="91440" bIns="45720" rtlCol="0" anchor="t">
            <a:noAutofit/>
          </a:bodyPr>
          <a:lstStyle/>
          <a:p>
            <a:pPr algn="l"/>
            <a:r>
              <a:rPr lang="en-GB" sz="1050">
                <a:solidFill>
                  <a:schemeClr val="bg1"/>
                </a:solidFill>
                <a:latin typeface="Arial"/>
                <a:ea typeface="+mn-lt"/>
                <a:cs typeface="Arial"/>
              </a:rPr>
              <a:t>Adult Social Care ensures that everyone contacting the service is triaged at the point of contact, enabling an immediate response to risk, need and urgency. This approach supports timely decision‑making and ensures that residents receive the right advice, intervention or onward allocation at the earliest opportunity.</a:t>
            </a:r>
            <a:endParaRPr lang="en-US" sz="1050">
              <a:solidFill>
                <a:schemeClr val="bg1"/>
              </a:solidFill>
              <a:latin typeface="Arial"/>
              <a:cs typeface="Arial"/>
            </a:endParaRPr>
          </a:p>
          <a:p>
            <a:pPr algn="l"/>
            <a:r>
              <a:rPr lang="en-GB" sz="1050">
                <a:solidFill>
                  <a:schemeClr val="bg1"/>
                </a:solidFill>
                <a:latin typeface="Arial"/>
                <a:ea typeface="+mn-lt"/>
                <a:cs typeface="Arial"/>
              </a:rPr>
              <a:t>The service monitors the completion of Care Act assessments, with a locally agreed operational target for them to be completed within 28 days of referral. This measure relates to the full completion of assessments rather than initial response and is not a statutory requirement under the Care Act 2014.</a:t>
            </a:r>
            <a:endParaRPr lang="en-GB" sz="1050">
              <a:solidFill>
                <a:schemeClr val="bg1"/>
              </a:solidFill>
              <a:latin typeface="Arial"/>
              <a:cs typeface="Arial"/>
            </a:endParaRPr>
          </a:p>
          <a:p>
            <a:pPr algn="l"/>
            <a:r>
              <a:rPr lang="en-GB" sz="1050">
                <a:solidFill>
                  <a:schemeClr val="bg1"/>
                </a:solidFill>
                <a:latin typeface="Arial"/>
                <a:ea typeface="+mn-lt"/>
                <a:cs typeface="Arial"/>
              </a:rPr>
              <a:t>Performance against this target is influenced by operational factors including case complexity, multi‑agency involvement, and specific cohorts such as hospital pathways and individuals subject to the Mental Health Act. While not all assessments are completed within the 28‑day timeframe, residents are routinely seen, risk assessed and supported earlier in the process, with priority given to those with the greatest need.</a:t>
            </a:r>
            <a:endParaRPr lang="en-GB" sz="1050">
              <a:solidFill>
                <a:schemeClr val="bg1"/>
              </a:solidFill>
              <a:latin typeface="Arial"/>
              <a:cs typeface="Arial"/>
            </a:endParaRPr>
          </a:p>
          <a:p>
            <a:pPr algn="l"/>
            <a:r>
              <a:rPr lang="en-GB" sz="1050">
                <a:solidFill>
                  <a:schemeClr val="bg1"/>
                </a:solidFill>
                <a:latin typeface="Arial"/>
                <a:ea typeface="+mn-lt"/>
                <a:cs typeface="Arial"/>
              </a:rPr>
              <a:t>This demonstrates overall a responsive and well‑managed service that is effectively balancing demand, complexity and timeliness, while maintaining a clear focus on safety, proportionality and person‑centred practice.</a:t>
            </a:r>
            <a:endParaRPr lang="en-GB" sz="1050">
              <a:solidFill>
                <a:schemeClr val="bg1"/>
              </a:solidFill>
              <a:latin typeface="Arial"/>
              <a:cs typeface="Arial"/>
            </a:endParaRPr>
          </a:p>
          <a:p>
            <a:pPr algn="l"/>
            <a:endParaRPr lang="en-GB" sz="1300">
              <a:solidFill>
                <a:schemeClr val="bg1"/>
              </a:solidFill>
              <a:latin typeface="Arial"/>
              <a:ea typeface="+mn-lt"/>
              <a:cs typeface="+mn-lt"/>
            </a:endParaRPr>
          </a:p>
          <a:p>
            <a:pPr algn="l"/>
            <a:endParaRPr lang="en-GB" sz="1300">
              <a:solidFill>
                <a:schemeClr val="bg1"/>
              </a:solidFill>
              <a:latin typeface="Arial"/>
              <a:ea typeface="+mn-lt"/>
              <a:cs typeface="+mn-lt"/>
            </a:endParaRPr>
          </a:p>
          <a:p>
            <a:pPr algn="l"/>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DBCB6DAD-349B-538D-6F8B-F503E5FE4081}"/>
              </a:ext>
            </a:extLst>
          </p:cNvPr>
          <p:cNvSpPr txBox="1">
            <a:spLocks/>
          </p:cNvSpPr>
          <p:nvPr/>
        </p:nvSpPr>
        <p:spPr>
          <a:xfrm>
            <a:off x="-1" y="-1535"/>
            <a:ext cx="12196994" cy="75973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Assessments</a:t>
            </a:r>
          </a:p>
        </p:txBody>
      </p:sp>
      <p:sp>
        <p:nvSpPr>
          <p:cNvPr id="5" name="Subtitle 2">
            <a:extLst>
              <a:ext uri="{FF2B5EF4-FFF2-40B4-BE49-F238E27FC236}">
                <a16:creationId xmlns:a16="http://schemas.microsoft.com/office/drawing/2014/main" id="{83784C6D-E217-8666-6820-BE1DAA9A7286}"/>
              </a:ext>
            </a:extLst>
          </p:cNvPr>
          <p:cNvSpPr txBox="1">
            <a:spLocks/>
          </p:cNvSpPr>
          <p:nvPr/>
        </p:nvSpPr>
        <p:spPr>
          <a:xfrm>
            <a:off x="-2" y="4718305"/>
            <a:ext cx="5943601" cy="2139696"/>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100">
                <a:solidFill>
                  <a:schemeClr val="bg1"/>
                </a:solidFill>
                <a:latin typeface="Segoe UI"/>
                <a:cs typeface="Segoe UI"/>
              </a:rPr>
              <a:t>The graph shows the volume of Adult Social Care assessments completed each month, demonstrating the scale of activity undertaken across the service.</a:t>
            </a:r>
            <a:endParaRPr lang="en-US">
              <a:solidFill>
                <a:schemeClr val="bg1"/>
              </a:solidFill>
            </a:endParaRPr>
          </a:p>
          <a:p>
            <a:pPr algn="l"/>
            <a:r>
              <a:rPr lang="en-GB" sz="1100">
                <a:solidFill>
                  <a:schemeClr val="bg1"/>
                </a:solidFill>
                <a:latin typeface="Segoe UI"/>
                <a:cs typeface="Segoe UI"/>
              </a:rPr>
              <a:t>This sustained level of delivery reflects the ongoing work of teams managing high volumes of demand, progressing complex cases and ensuring that residents receive appropriate support. It also highlights the role of professional judgement in balancing timeliness with quality, with interventions often initiated at an earlier stage while formal assessment processes are completed.</a:t>
            </a:r>
            <a:endParaRPr lang="en-GB">
              <a:solidFill>
                <a:schemeClr val="bg1"/>
              </a:solidFill>
            </a:endParaRPr>
          </a:p>
          <a:p>
            <a:pPr algn="l"/>
            <a:endParaRPr lang="en-GB" sz="1400">
              <a:solidFill>
                <a:schemeClr val="bg1"/>
              </a:solidFill>
              <a:latin typeface="Arial"/>
              <a:cs typeface="Arial"/>
            </a:endParaRPr>
          </a:p>
          <a:p>
            <a:pPr algn="l"/>
            <a:endParaRPr lang="en-GB" sz="1400">
              <a:solidFill>
                <a:schemeClr val="bg1"/>
              </a:solidFill>
              <a:latin typeface="Arial"/>
              <a:cs typeface="Arial"/>
            </a:endParaRPr>
          </a:p>
        </p:txBody>
      </p:sp>
      <p:pic>
        <p:nvPicPr>
          <p:cNvPr id="9" name="Picture 8">
            <a:extLst>
              <a:ext uri="{FF2B5EF4-FFF2-40B4-BE49-F238E27FC236}">
                <a16:creationId xmlns:a16="http://schemas.microsoft.com/office/drawing/2014/main" id="{3155F8E9-FB45-5F32-F7B3-B2A50014B913}"/>
              </a:ext>
            </a:extLst>
          </p:cNvPr>
          <p:cNvPicPr>
            <a:picLocks noChangeAspect="1"/>
          </p:cNvPicPr>
          <p:nvPr/>
        </p:nvPicPr>
        <p:blipFill>
          <a:blip r:embed="rId3"/>
          <a:stretch>
            <a:fillRect/>
          </a:stretch>
        </p:blipFill>
        <p:spPr>
          <a:xfrm>
            <a:off x="7362825" y="3908841"/>
            <a:ext cx="4622560" cy="2820618"/>
          </a:xfrm>
          <a:prstGeom prst="rect">
            <a:avLst/>
          </a:prstGeom>
        </p:spPr>
      </p:pic>
      <p:pic>
        <p:nvPicPr>
          <p:cNvPr id="11" name="Picture 10">
            <a:extLst>
              <a:ext uri="{FF2B5EF4-FFF2-40B4-BE49-F238E27FC236}">
                <a16:creationId xmlns:a16="http://schemas.microsoft.com/office/drawing/2014/main" id="{A3C47759-6519-C40F-DDCE-E61FAAFA4885}"/>
              </a:ext>
            </a:extLst>
          </p:cNvPr>
          <p:cNvPicPr>
            <a:picLocks noChangeAspect="1"/>
          </p:cNvPicPr>
          <p:nvPr/>
        </p:nvPicPr>
        <p:blipFill>
          <a:blip r:embed="rId4"/>
          <a:stretch>
            <a:fillRect/>
          </a:stretch>
        </p:blipFill>
        <p:spPr>
          <a:xfrm>
            <a:off x="157383" y="876300"/>
            <a:ext cx="5628829" cy="3539503"/>
          </a:xfrm>
          <a:prstGeom prst="rect">
            <a:avLst/>
          </a:prstGeom>
        </p:spPr>
      </p:pic>
    </p:spTree>
    <p:extLst>
      <p:ext uri="{BB962C8B-B14F-4D97-AF65-F5344CB8AC3E}">
        <p14:creationId xmlns:p14="http://schemas.microsoft.com/office/powerpoint/2010/main" val="2189347693"/>
      </p:ext>
    </p:extLst>
  </p:cSld>
  <p:clrMapOvr>
    <a:masterClrMapping/>
  </p:clrMapOvr>
  <p:extLst>
    <p:ext uri="{6950BFC3-D8DA-4A85-94F7-54DA5524770B}">
      <p188:commentRel xmlns:p188="http://schemas.microsoft.com/office/powerpoint/2018/8/main" r:id="rId2"/>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26BC-633D-2892-1CA2-0E55E7A582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4BCB6A-5F88-0D39-9F41-9FCF1D09B934}"/>
              </a:ext>
            </a:extLst>
          </p:cNvPr>
          <p:cNvSpPr>
            <a:spLocks noGrp="1"/>
          </p:cNvSpPr>
          <p:nvPr>
            <p:ph type="subTitle" idx="1"/>
          </p:nvPr>
        </p:nvSpPr>
        <p:spPr>
          <a:xfrm>
            <a:off x="8722895" y="882502"/>
            <a:ext cx="3472031" cy="5977034"/>
          </a:xfrm>
          <a:solidFill>
            <a:srgbClr val="005148"/>
          </a:solidFill>
        </p:spPr>
        <p:txBody>
          <a:bodyPr vert="horz" lIns="91440" tIns="45720" rIns="91440" bIns="45720" rtlCol="0" anchor="t">
            <a:noAutofit/>
          </a:bodyPr>
          <a:lstStyle/>
          <a:p>
            <a:pPr algn="l"/>
            <a:r>
              <a:rPr lang="en-GB" sz="1200">
                <a:solidFill>
                  <a:schemeClr val="bg1"/>
                </a:solidFill>
                <a:latin typeface="Arial"/>
                <a:cs typeface="Arial"/>
              </a:rPr>
              <a:t>Every year, a survey is sent to randomly selected service users. This provides an excellent way for service users to feed back on a multitude of topics. It’s also helpful for Hillingdon and the government to understand service users’ views so that services can continue to be improved.</a:t>
            </a:r>
          </a:p>
          <a:p>
            <a:pPr algn="l"/>
            <a:r>
              <a:rPr lang="en-GB" sz="1200">
                <a:solidFill>
                  <a:schemeClr val="bg1"/>
                </a:solidFill>
                <a:latin typeface="Arial"/>
                <a:cs typeface="Arial"/>
              </a:rPr>
              <a:t>This measure is an average quality of life score based on responses to the Adult Social Care Survey. It is a composite measure using responses to survey questions covering the eight domains identified in the Adult Social Care Outcome Framework (ASCOF): control, dignity, personal care, food and nutrition, safety, occupation, social participation and accommodation.</a:t>
            </a:r>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r>
              <a:rPr lang="en-GB" sz="1200">
                <a:solidFill>
                  <a:schemeClr val="bg1"/>
                </a:solidFill>
                <a:latin typeface="Arial"/>
                <a:cs typeface="Arial"/>
              </a:rPr>
              <a:t>In 2024/25, Hillingdon scored 19.1 out of 24, based on responses to surveys sent to service users; the average for London  was 18.6.</a:t>
            </a:r>
          </a:p>
          <a:p>
            <a:pPr algn="l"/>
            <a:r>
              <a:rPr lang="en-GB" sz="1200">
                <a:solidFill>
                  <a:schemeClr val="bg1"/>
                </a:solidFill>
                <a:latin typeface="Arial"/>
                <a:cs typeface="Arial"/>
              </a:rPr>
              <a:t>The higher the score, the better quality of life.</a:t>
            </a:r>
          </a:p>
          <a:p>
            <a:pPr algn="l">
              <a:lnSpc>
                <a:spcPct val="100000"/>
              </a:lnSpc>
              <a:spcBef>
                <a:spcPts val="0"/>
              </a:spcBef>
            </a:pPr>
            <a:br>
              <a:rPr lang="en-GB" sz="1200">
                <a:latin typeface="Arial" panose="020B0604020202020204" pitchFamily="34" charset="0"/>
                <a:cs typeface="Arial" panose="020B0604020202020204" pitchFamily="34" charset="0"/>
              </a:rPr>
            </a:br>
            <a:r>
              <a:rPr lang="en-GB" sz="1200">
                <a:solidFill>
                  <a:schemeClr val="bg1"/>
                </a:solidFill>
                <a:latin typeface="Arial"/>
                <a:cs typeface="Arial"/>
              </a:rPr>
              <a:t>‘Service users’ definition:</a:t>
            </a:r>
          </a:p>
          <a:p>
            <a:pPr algn="l">
              <a:lnSpc>
                <a:spcPct val="100000"/>
              </a:lnSpc>
              <a:spcBef>
                <a:spcPts val="0"/>
              </a:spcBef>
            </a:pPr>
            <a:r>
              <a:rPr lang="en-GB" sz="1200">
                <a:solidFill>
                  <a:schemeClr val="bg1"/>
                </a:solidFill>
                <a:latin typeface="Arial"/>
                <a:cs typeface="Arial"/>
              </a:rPr>
              <a:t>People receiving partly or wholly supported care from their local authority and not wholly private, self-funded care.</a:t>
            </a:r>
            <a:br>
              <a:rPr lang="en-GB" sz="1200">
                <a:latin typeface="Arial"/>
                <a:cs typeface="Arial"/>
              </a:rPr>
            </a:br>
            <a:br>
              <a:rPr lang="en-GB" sz="1200">
                <a:latin typeface="Arial"/>
                <a:cs typeface="Arial"/>
              </a:rPr>
            </a:br>
            <a:endParaRPr lang="en-GB" sz="1200">
              <a:solidFill>
                <a:schemeClr val="bg1"/>
              </a:solidFill>
              <a:latin typeface="Arial"/>
              <a:cs typeface="Arial"/>
            </a:endParaRPr>
          </a:p>
        </p:txBody>
      </p:sp>
      <p:sp>
        <p:nvSpPr>
          <p:cNvPr id="12" name="Subtitle 2">
            <a:extLst>
              <a:ext uri="{FF2B5EF4-FFF2-40B4-BE49-F238E27FC236}">
                <a16:creationId xmlns:a16="http://schemas.microsoft.com/office/drawing/2014/main" id="{7CF3AFAB-EABE-175E-DFB4-764B101181BE}"/>
              </a:ext>
            </a:extLst>
          </p:cNvPr>
          <p:cNvSpPr txBox="1">
            <a:spLocks/>
          </p:cNvSpPr>
          <p:nvPr/>
        </p:nvSpPr>
        <p:spPr>
          <a:xfrm>
            <a:off x="-1" y="-1535"/>
            <a:ext cx="12196994" cy="72660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Service User Survey Responses (1)</a:t>
            </a:r>
          </a:p>
        </p:txBody>
      </p:sp>
      <p:pic>
        <p:nvPicPr>
          <p:cNvPr id="5" name="Picture 4">
            <a:extLst>
              <a:ext uri="{FF2B5EF4-FFF2-40B4-BE49-F238E27FC236}">
                <a16:creationId xmlns:a16="http://schemas.microsoft.com/office/drawing/2014/main" id="{A172DF9A-E110-C65B-C316-9F7150807802}"/>
              </a:ext>
            </a:extLst>
          </p:cNvPr>
          <p:cNvPicPr>
            <a:picLocks noChangeAspect="1"/>
          </p:cNvPicPr>
          <p:nvPr/>
        </p:nvPicPr>
        <p:blipFill>
          <a:blip r:embed="rId2"/>
          <a:srcRect b="8193"/>
          <a:stretch>
            <a:fillRect/>
          </a:stretch>
        </p:blipFill>
        <p:spPr>
          <a:xfrm>
            <a:off x="51287" y="882502"/>
            <a:ext cx="7825494" cy="3554001"/>
          </a:xfrm>
          <a:prstGeom prst="rect">
            <a:avLst/>
          </a:prstGeom>
        </p:spPr>
      </p:pic>
      <p:pic>
        <p:nvPicPr>
          <p:cNvPr id="7" name="Picture 6">
            <a:extLst>
              <a:ext uri="{FF2B5EF4-FFF2-40B4-BE49-F238E27FC236}">
                <a16:creationId xmlns:a16="http://schemas.microsoft.com/office/drawing/2014/main" id="{98B9048F-42BC-9C4C-B461-01B5B053427F}"/>
              </a:ext>
            </a:extLst>
          </p:cNvPr>
          <p:cNvPicPr>
            <a:picLocks noChangeAspect="1"/>
          </p:cNvPicPr>
          <p:nvPr/>
        </p:nvPicPr>
        <p:blipFill>
          <a:blip r:embed="rId3"/>
          <a:srcRect t="18205" b="89"/>
          <a:stretch>
            <a:fillRect/>
          </a:stretch>
        </p:blipFill>
        <p:spPr>
          <a:xfrm>
            <a:off x="61684" y="4436503"/>
            <a:ext cx="8191331" cy="2269097"/>
          </a:xfrm>
          <a:prstGeom prst="rect">
            <a:avLst/>
          </a:prstGeom>
        </p:spPr>
      </p:pic>
    </p:spTree>
    <p:extLst>
      <p:ext uri="{BB962C8B-B14F-4D97-AF65-F5344CB8AC3E}">
        <p14:creationId xmlns:p14="http://schemas.microsoft.com/office/powerpoint/2010/main" val="1639542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0FF7F-7085-C292-9743-077A6644BDE3}"/>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BBD34077-A7F4-CA4C-D7C9-F93324F5D7BA}"/>
              </a:ext>
            </a:extLst>
          </p:cNvPr>
          <p:cNvSpPr txBox="1">
            <a:spLocks/>
          </p:cNvSpPr>
          <p:nvPr/>
        </p:nvSpPr>
        <p:spPr>
          <a:xfrm>
            <a:off x="-1" y="-1535"/>
            <a:ext cx="12196994" cy="71556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Service User Survey Responses (2)</a:t>
            </a:r>
          </a:p>
        </p:txBody>
      </p:sp>
      <p:sp>
        <p:nvSpPr>
          <p:cNvPr id="3" name="Subtitle 2">
            <a:extLst>
              <a:ext uri="{FF2B5EF4-FFF2-40B4-BE49-F238E27FC236}">
                <a16:creationId xmlns:a16="http://schemas.microsoft.com/office/drawing/2014/main" id="{38FCCBC5-2CD4-8E3B-83FC-1B408A80BD80}"/>
              </a:ext>
            </a:extLst>
          </p:cNvPr>
          <p:cNvSpPr>
            <a:spLocks noGrp="1"/>
          </p:cNvSpPr>
          <p:nvPr>
            <p:ph type="subTitle" idx="1"/>
          </p:nvPr>
        </p:nvSpPr>
        <p:spPr>
          <a:xfrm>
            <a:off x="8820150" y="996696"/>
            <a:ext cx="3374346" cy="5863323"/>
          </a:xfrm>
          <a:solidFill>
            <a:srgbClr val="005148"/>
          </a:solidFill>
        </p:spPr>
        <p:txBody>
          <a:bodyPr vert="horz" lIns="91440" tIns="45720" rIns="91440" bIns="45720" rtlCol="0" anchor="t">
            <a:noAutofit/>
          </a:bodyPr>
          <a:lstStyle/>
          <a:p>
            <a:pPr algn="l"/>
            <a:r>
              <a:rPr lang="en-GB" sz="1100">
                <a:solidFill>
                  <a:schemeClr val="bg1"/>
                </a:solidFill>
                <a:latin typeface="Arial"/>
                <a:cs typeface="Arial"/>
              </a:rPr>
              <a:t>Every year, a survey is sent to randomly selected service users. This provides an excellent way for service users to feed back on a multitude of topics. It’s also helpful for Hillingdon and the government to understand service users’ views so that services can continue to be improved.</a:t>
            </a:r>
          </a:p>
          <a:p>
            <a:pPr algn="l"/>
            <a:r>
              <a:rPr lang="en-GB" sz="1100">
                <a:solidFill>
                  <a:schemeClr val="bg1"/>
                </a:solidFill>
                <a:latin typeface="Arial"/>
                <a:cs typeface="Arial"/>
              </a:rPr>
              <a:t>It’s important that service users’ satisfaction with care and support is as high as possible. </a:t>
            </a:r>
          </a:p>
          <a:p>
            <a:pPr algn="l"/>
            <a:r>
              <a:rPr lang="en-GB" sz="1100">
                <a:solidFill>
                  <a:schemeClr val="bg1"/>
                </a:solidFill>
                <a:latin typeface="Arial"/>
                <a:cs typeface="Arial"/>
              </a:rPr>
              <a:t>In 2024/25, Hillingdon scored 62%, for social care-related satisfaction with care and support, based on responses to surveys sent to service users; this is similar to the London average of 61.2%.</a:t>
            </a:r>
          </a:p>
          <a:p>
            <a:pPr algn="l"/>
            <a:r>
              <a:rPr lang="en-GB" sz="1100">
                <a:solidFill>
                  <a:schemeClr val="bg1"/>
                </a:solidFill>
                <a:latin typeface="Arial"/>
                <a:cs typeface="Arial"/>
              </a:rPr>
              <a:t>The higher the score, the more satisfied.</a:t>
            </a:r>
          </a:p>
          <a:p>
            <a:pPr algn="l">
              <a:lnSpc>
                <a:spcPct val="100000"/>
              </a:lnSpc>
              <a:spcBef>
                <a:spcPts val="0"/>
              </a:spcBef>
            </a:pPr>
            <a:endParaRPr lang="en-GB" sz="1100">
              <a:solidFill>
                <a:schemeClr val="bg1"/>
              </a:solidFill>
              <a:latin typeface="Arial"/>
              <a:cs typeface="Arial"/>
            </a:endParaRPr>
          </a:p>
          <a:p>
            <a:pPr algn="l">
              <a:lnSpc>
                <a:spcPct val="100000"/>
              </a:lnSpc>
              <a:spcBef>
                <a:spcPts val="0"/>
              </a:spcBef>
            </a:pPr>
            <a:r>
              <a:rPr lang="en-GB" sz="1100">
                <a:solidFill>
                  <a:schemeClr val="bg1"/>
                </a:solidFill>
                <a:latin typeface="Arial"/>
                <a:cs typeface="Arial"/>
              </a:rPr>
              <a:t>Score based on those responding:</a:t>
            </a:r>
          </a:p>
          <a:p>
            <a:pPr algn="l">
              <a:lnSpc>
                <a:spcPct val="100000"/>
              </a:lnSpc>
              <a:spcBef>
                <a:spcPts val="0"/>
              </a:spcBef>
            </a:pPr>
            <a:r>
              <a:rPr lang="en-GB" sz="1100">
                <a:solidFill>
                  <a:schemeClr val="bg1"/>
                </a:solidFill>
                <a:latin typeface="Arial"/>
                <a:cs typeface="Arial"/>
              </a:rPr>
              <a:t>'I am extremely satisﬁed’ or</a:t>
            </a:r>
          </a:p>
          <a:p>
            <a:pPr algn="l">
              <a:lnSpc>
                <a:spcPct val="100000"/>
              </a:lnSpc>
              <a:spcBef>
                <a:spcPts val="0"/>
              </a:spcBef>
            </a:pPr>
            <a:r>
              <a:rPr lang="en-GB" sz="1100">
                <a:solidFill>
                  <a:schemeClr val="bg1"/>
                </a:solidFill>
                <a:latin typeface="Arial"/>
                <a:cs typeface="Arial"/>
              </a:rPr>
              <a:t>'I am very satisﬁed’</a:t>
            </a:r>
          </a:p>
          <a:p>
            <a:pPr algn="l">
              <a:lnSpc>
                <a:spcPct val="100000"/>
              </a:lnSpc>
              <a:spcBef>
                <a:spcPts val="0"/>
              </a:spcBef>
            </a:pPr>
            <a:r>
              <a:rPr lang="en-GB" sz="1100">
                <a:solidFill>
                  <a:schemeClr val="bg1"/>
                </a:solidFill>
                <a:latin typeface="Arial"/>
                <a:cs typeface="Arial"/>
              </a:rPr>
              <a:t>to 'Overall, how satisﬁed or dissatisﬁed are you with the care and support services you receive’</a:t>
            </a:r>
          </a:p>
          <a:p>
            <a:pPr algn="l">
              <a:lnSpc>
                <a:spcPct val="100000"/>
              </a:lnSpc>
              <a:spcBef>
                <a:spcPts val="0"/>
              </a:spcBef>
            </a:pPr>
            <a:r>
              <a:rPr lang="en-GB" sz="1100">
                <a:solidFill>
                  <a:schemeClr val="bg1"/>
                </a:solidFill>
                <a:latin typeface="Arial"/>
                <a:cs typeface="Arial"/>
              </a:rPr>
              <a:t>and those responding:</a:t>
            </a:r>
          </a:p>
          <a:p>
            <a:pPr algn="l">
              <a:lnSpc>
                <a:spcPct val="100000"/>
              </a:lnSpc>
              <a:spcBef>
                <a:spcPts val="0"/>
              </a:spcBef>
            </a:pPr>
            <a:r>
              <a:rPr lang="en-GB" sz="1100">
                <a:solidFill>
                  <a:schemeClr val="bg1"/>
                </a:solidFill>
                <a:latin typeface="Arial"/>
                <a:cs typeface="Arial"/>
              </a:rPr>
              <a:t>'I am very happy with the way staﬀ help me, it's really good’</a:t>
            </a:r>
          </a:p>
          <a:p>
            <a:pPr algn="l">
              <a:lnSpc>
                <a:spcPct val="100000"/>
              </a:lnSpc>
              <a:spcBef>
                <a:spcPts val="0"/>
              </a:spcBef>
            </a:pPr>
            <a:r>
              <a:rPr lang="en-GB" sz="1100">
                <a:solidFill>
                  <a:schemeClr val="bg1"/>
                </a:solidFill>
                <a:latin typeface="Arial"/>
                <a:cs typeface="Arial"/>
              </a:rPr>
              <a:t>to 'How happy are you with the way staﬀ help you?‘</a:t>
            </a:r>
          </a:p>
          <a:p>
            <a:pPr algn="l">
              <a:lnSpc>
                <a:spcPct val="100000"/>
              </a:lnSpc>
              <a:spcBef>
                <a:spcPts val="0"/>
              </a:spcBef>
            </a:pPr>
            <a:endParaRPr lang="en-GB" sz="1100">
              <a:solidFill>
                <a:schemeClr val="bg1"/>
              </a:solidFill>
              <a:latin typeface="Arial"/>
              <a:cs typeface="Arial"/>
            </a:endParaRPr>
          </a:p>
          <a:p>
            <a:pPr algn="l">
              <a:lnSpc>
                <a:spcPct val="100000"/>
              </a:lnSpc>
              <a:spcBef>
                <a:spcPts val="0"/>
              </a:spcBef>
            </a:pPr>
            <a:r>
              <a:rPr lang="en-GB" sz="1100">
                <a:solidFill>
                  <a:schemeClr val="bg1"/>
                </a:solidFill>
                <a:latin typeface="Arial"/>
                <a:cs typeface="Arial"/>
              </a:rPr>
              <a:t>‘Service users’ definition:</a:t>
            </a:r>
          </a:p>
          <a:p>
            <a:pPr algn="l">
              <a:lnSpc>
                <a:spcPct val="100000"/>
              </a:lnSpc>
              <a:spcBef>
                <a:spcPts val="0"/>
              </a:spcBef>
            </a:pPr>
            <a:r>
              <a:rPr lang="en-GB" sz="1100">
                <a:solidFill>
                  <a:schemeClr val="bg1"/>
                </a:solidFill>
                <a:latin typeface="Arial"/>
                <a:cs typeface="Arial"/>
              </a:rPr>
              <a:t>People receiving partly or wholly supported care from their local authority and not wholly private, self-funded care.</a:t>
            </a:r>
          </a:p>
          <a:p>
            <a:pPr algn="l">
              <a:lnSpc>
                <a:spcPct val="100000"/>
              </a:lnSpc>
              <a:spcBef>
                <a:spcPts val="0"/>
              </a:spcBef>
            </a:pPr>
            <a:endParaRPr lang="en-GB" sz="1400">
              <a:solidFill>
                <a:schemeClr val="bg1"/>
              </a:solidFill>
              <a:latin typeface="Arial"/>
              <a:cs typeface="Arial"/>
            </a:endParaRPr>
          </a:p>
        </p:txBody>
      </p:sp>
      <p:pic>
        <p:nvPicPr>
          <p:cNvPr id="6" name="Picture 5">
            <a:extLst>
              <a:ext uri="{FF2B5EF4-FFF2-40B4-BE49-F238E27FC236}">
                <a16:creationId xmlns:a16="http://schemas.microsoft.com/office/drawing/2014/main" id="{B0F2E0EA-72FF-3CE4-B130-07619F7A5059}"/>
              </a:ext>
            </a:extLst>
          </p:cNvPr>
          <p:cNvPicPr>
            <a:picLocks noChangeAspect="1"/>
          </p:cNvPicPr>
          <p:nvPr/>
        </p:nvPicPr>
        <p:blipFill>
          <a:blip r:embed="rId2"/>
          <a:stretch>
            <a:fillRect/>
          </a:stretch>
        </p:blipFill>
        <p:spPr>
          <a:xfrm>
            <a:off x="251821" y="769322"/>
            <a:ext cx="6720479" cy="4135097"/>
          </a:xfrm>
          <a:prstGeom prst="rect">
            <a:avLst/>
          </a:prstGeom>
        </p:spPr>
      </p:pic>
      <p:pic>
        <p:nvPicPr>
          <p:cNvPr id="8" name="Picture 7">
            <a:extLst>
              <a:ext uri="{FF2B5EF4-FFF2-40B4-BE49-F238E27FC236}">
                <a16:creationId xmlns:a16="http://schemas.microsoft.com/office/drawing/2014/main" id="{D9E29AE3-03B2-8EF7-8477-879189598A07}"/>
              </a:ext>
            </a:extLst>
          </p:cNvPr>
          <p:cNvPicPr>
            <a:picLocks noChangeAspect="1"/>
          </p:cNvPicPr>
          <p:nvPr/>
        </p:nvPicPr>
        <p:blipFill>
          <a:blip r:embed="rId3"/>
          <a:srcRect b="19318"/>
          <a:stretch>
            <a:fillRect/>
          </a:stretch>
        </p:blipFill>
        <p:spPr>
          <a:xfrm>
            <a:off x="144966" y="4904419"/>
            <a:ext cx="8241335" cy="1771683"/>
          </a:xfrm>
          <a:prstGeom prst="rect">
            <a:avLst/>
          </a:prstGeom>
        </p:spPr>
      </p:pic>
    </p:spTree>
    <p:extLst>
      <p:ext uri="{BB962C8B-B14F-4D97-AF65-F5344CB8AC3E}">
        <p14:creationId xmlns:p14="http://schemas.microsoft.com/office/powerpoint/2010/main" val="1050135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B3503-861A-D7C7-8753-345F421379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604571-6825-9C33-792D-1FC3AD8D99A2}"/>
              </a:ext>
            </a:extLst>
          </p:cNvPr>
          <p:cNvSpPr>
            <a:spLocks noGrp="1"/>
          </p:cNvSpPr>
          <p:nvPr>
            <p:ph type="subTitle" idx="1"/>
          </p:nvPr>
        </p:nvSpPr>
        <p:spPr>
          <a:xfrm>
            <a:off x="8839200" y="987553"/>
            <a:ext cx="3352800" cy="5870448"/>
          </a:xfrm>
          <a:solidFill>
            <a:srgbClr val="005148"/>
          </a:solidFill>
        </p:spPr>
        <p:txBody>
          <a:bodyPr vert="horz" lIns="91440" tIns="45720" rIns="91440" bIns="45720" rtlCol="0" anchor="t">
            <a:normAutofit/>
          </a:bodyPr>
          <a:lstStyle/>
          <a:p>
            <a:pPr algn="l"/>
            <a:r>
              <a:rPr lang="en-GB" sz="1100">
                <a:solidFill>
                  <a:schemeClr val="bg1"/>
                </a:solidFill>
                <a:latin typeface="Arial"/>
                <a:cs typeface="Arial"/>
              </a:rPr>
              <a:t>Every year, a survey is sent to randomly selected service users. This provides an excellent way for service users to feed back on a multitude of topics. It’s also helpful for Hillingdon and the government to understand service users’ views so that services can continue to be improved.</a:t>
            </a:r>
          </a:p>
          <a:p>
            <a:pPr algn="l"/>
            <a:r>
              <a:rPr lang="en-GB" sz="1100">
                <a:solidFill>
                  <a:schemeClr val="bg1"/>
                </a:solidFill>
                <a:latin typeface="Arial"/>
                <a:cs typeface="Arial"/>
              </a:rPr>
              <a:t>It’s important that service users have as much control over their daily life as possible. </a:t>
            </a:r>
          </a:p>
          <a:p>
            <a:pPr algn="l"/>
            <a:r>
              <a:rPr lang="en-GB" sz="1100">
                <a:solidFill>
                  <a:schemeClr val="bg1"/>
                </a:solidFill>
                <a:latin typeface="Arial"/>
                <a:cs typeface="Arial"/>
              </a:rPr>
              <a:t>In 2024/25, Hillingdon scored 75.2%, for those service users who reported having control over their daily life, based on responses to surveys sent to service users, higher than the London average of 72.5%.</a:t>
            </a:r>
          </a:p>
          <a:p>
            <a:pPr algn="l"/>
            <a:r>
              <a:rPr lang="en-GB" sz="1100">
                <a:solidFill>
                  <a:schemeClr val="bg1"/>
                </a:solidFill>
                <a:latin typeface="Arial"/>
                <a:cs typeface="Arial"/>
              </a:rPr>
              <a:t>The higher the score, the more service users had control.</a:t>
            </a:r>
          </a:p>
          <a:p>
            <a:pPr algn="l">
              <a:lnSpc>
                <a:spcPct val="100000"/>
              </a:lnSpc>
              <a:spcBef>
                <a:spcPts val="0"/>
              </a:spcBef>
            </a:pPr>
            <a:endParaRPr lang="en-GB" sz="1100">
              <a:solidFill>
                <a:schemeClr val="bg1"/>
              </a:solidFill>
              <a:latin typeface="Arial"/>
              <a:cs typeface="Arial"/>
            </a:endParaRPr>
          </a:p>
          <a:p>
            <a:pPr algn="l">
              <a:lnSpc>
                <a:spcPct val="100000"/>
              </a:lnSpc>
              <a:spcBef>
                <a:spcPts val="0"/>
              </a:spcBef>
            </a:pPr>
            <a:r>
              <a:rPr lang="en-GB" sz="1100">
                <a:solidFill>
                  <a:schemeClr val="bg1"/>
                </a:solidFill>
                <a:latin typeface="Arial"/>
                <a:cs typeface="Arial"/>
              </a:rPr>
              <a:t>Score based on those responding:</a:t>
            </a:r>
          </a:p>
          <a:p>
            <a:pPr algn="l">
              <a:lnSpc>
                <a:spcPct val="100000"/>
              </a:lnSpc>
              <a:spcBef>
                <a:spcPts val="0"/>
              </a:spcBef>
            </a:pPr>
            <a:r>
              <a:rPr lang="en-GB" sz="1100">
                <a:solidFill>
                  <a:schemeClr val="bg1"/>
                </a:solidFill>
                <a:latin typeface="Arial"/>
                <a:cs typeface="Arial"/>
              </a:rPr>
              <a:t>‘I have as much control over my daily life as I want’ or </a:t>
            </a:r>
          </a:p>
          <a:p>
            <a:pPr algn="l">
              <a:lnSpc>
                <a:spcPct val="100000"/>
              </a:lnSpc>
              <a:spcBef>
                <a:spcPts val="0"/>
              </a:spcBef>
            </a:pPr>
            <a:r>
              <a:rPr lang="en-GB" sz="1100">
                <a:solidFill>
                  <a:schemeClr val="bg1"/>
                </a:solidFill>
                <a:latin typeface="Arial"/>
                <a:cs typeface="Arial"/>
              </a:rPr>
              <a:t>‘I have adequate control over my daily life’ to: ‘Which of the following statements best describes how much control you have over your daily life?’</a:t>
            </a:r>
          </a:p>
          <a:p>
            <a:pPr algn="l">
              <a:lnSpc>
                <a:spcPct val="100000"/>
              </a:lnSpc>
              <a:spcBef>
                <a:spcPts val="0"/>
              </a:spcBef>
            </a:pPr>
            <a:endParaRPr lang="en-GB" sz="1100">
              <a:solidFill>
                <a:schemeClr val="bg1"/>
              </a:solidFill>
              <a:latin typeface="Arial"/>
              <a:cs typeface="Arial"/>
            </a:endParaRPr>
          </a:p>
          <a:p>
            <a:pPr algn="l">
              <a:lnSpc>
                <a:spcPct val="100000"/>
              </a:lnSpc>
              <a:spcBef>
                <a:spcPts val="0"/>
              </a:spcBef>
            </a:pPr>
            <a:r>
              <a:rPr lang="en-GB" sz="1100">
                <a:solidFill>
                  <a:schemeClr val="bg1"/>
                </a:solidFill>
                <a:latin typeface="Arial"/>
                <a:cs typeface="Arial"/>
              </a:rPr>
              <a:t>‘Service users’ definition:</a:t>
            </a:r>
          </a:p>
          <a:p>
            <a:pPr algn="l">
              <a:lnSpc>
                <a:spcPct val="100000"/>
              </a:lnSpc>
              <a:spcBef>
                <a:spcPts val="0"/>
              </a:spcBef>
            </a:pPr>
            <a:r>
              <a:rPr lang="en-GB" sz="1100">
                <a:solidFill>
                  <a:schemeClr val="bg1"/>
                </a:solidFill>
                <a:latin typeface="Arial"/>
                <a:cs typeface="Arial"/>
              </a:rPr>
              <a:t>People receiving partly or wholly supported care from their local authority and not wholly private, self-funded care.</a:t>
            </a:r>
            <a:br>
              <a:rPr lang="en-GB" sz="1100">
                <a:latin typeface="Arial"/>
                <a:cs typeface="Arial"/>
              </a:rPr>
            </a:br>
            <a:br>
              <a:rPr lang="en-GB" sz="1100">
                <a:latin typeface="Arial"/>
                <a:cs typeface="Arial"/>
              </a:rPr>
            </a:br>
            <a:endParaRPr lang="en-GB" sz="1100">
              <a:solidFill>
                <a:schemeClr val="bg1"/>
              </a:solidFill>
              <a:latin typeface="Arial"/>
              <a:cs typeface="Arial"/>
            </a:endParaRPr>
          </a:p>
        </p:txBody>
      </p:sp>
      <p:sp>
        <p:nvSpPr>
          <p:cNvPr id="12" name="Subtitle 2">
            <a:extLst>
              <a:ext uri="{FF2B5EF4-FFF2-40B4-BE49-F238E27FC236}">
                <a16:creationId xmlns:a16="http://schemas.microsoft.com/office/drawing/2014/main" id="{DA99529A-C7A2-380D-75DA-44DA8DC0CF0D}"/>
              </a:ext>
            </a:extLst>
          </p:cNvPr>
          <p:cNvSpPr txBox="1">
            <a:spLocks/>
          </p:cNvSpPr>
          <p:nvPr/>
        </p:nvSpPr>
        <p:spPr>
          <a:xfrm>
            <a:off x="-1" y="-1536"/>
            <a:ext cx="12192001" cy="80946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Service User Survey Responses (3)</a:t>
            </a:r>
          </a:p>
        </p:txBody>
      </p:sp>
      <p:pic>
        <p:nvPicPr>
          <p:cNvPr id="6" name="Picture 5">
            <a:extLst>
              <a:ext uri="{FF2B5EF4-FFF2-40B4-BE49-F238E27FC236}">
                <a16:creationId xmlns:a16="http://schemas.microsoft.com/office/drawing/2014/main" id="{C2AECF55-8123-3FA7-8853-EA761BBEBC0E}"/>
              </a:ext>
            </a:extLst>
          </p:cNvPr>
          <p:cNvPicPr>
            <a:picLocks noChangeAspect="1"/>
          </p:cNvPicPr>
          <p:nvPr/>
        </p:nvPicPr>
        <p:blipFill>
          <a:blip r:embed="rId2"/>
          <a:stretch>
            <a:fillRect/>
          </a:stretch>
        </p:blipFill>
        <p:spPr>
          <a:xfrm>
            <a:off x="201190" y="919966"/>
            <a:ext cx="6577824" cy="4257538"/>
          </a:xfrm>
          <a:prstGeom prst="rect">
            <a:avLst/>
          </a:prstGeom>
        </p:spPr>
      </p:pic>
      <p:pic>
        <p:nvPicPr>
          <p:cNvPr id="8" name="Picture 7">
            <a:extLst>
              <a:ext uri="{FF2B5EF4-FFF2-40B4-BE49-F238E27FC236}">
                <a16:creationId xmlns:a16="http://schemas.microsoft.com/office/drawing/2014/main" id="{9ED80836-1406-41B5-31C5-22540149473D}"/>
              </a:ext>
            </a:extLst>
          </p:cNvPr>
          <p:cNvPicPr>
            <a:picLocks noChangeAspect="1"/>
          </p:cNvPicPr>
          <p:nvPr/>
        </p:nvPicPr>
        <p:blipFill>
          <a:blip r:embed="rId3"/>
          <a:srcRect b="17721"/>
          <a:stretch>
            <a:fillRect/>
          </a:stretch>
        </p:blipFill>
        <p:spPr>
          <a:xfrm>
            <a:off x="-1" y="5177504"/>
            <a:ext cx="7720824" cy="1680496"/>
          </a:xfrm>
          <a:prstGeom prst="rect">
            <a:avLst/>
          </a:prstGeom>
        </p:spPr>
      </p:pic>
    </p:spTree>
    <p:extLst>
      <p:ext uri="{BB962C8B-B14F-4D97-AF65-F5344CB8AC3E}">
        <p14:creationId xmlns:p14="http://schemas.microsoft.com/office/powerpoint/2010/main" val="2539129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7E684-5F18-69B5-27EE-99CE3A8650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B71D95-A73E-4D11-EEBA-21CC7EA43910}"/>
              </a:ext>
            </a:extLst>
          </p:cNvPr>
          <p:cNvSpPr>
            <a:spLocks noGrp="1"/>
          </p:cNvSpPr>
          <p:nvPr>
            <p:ph type="subTitle" idx="1"/>
          </p:nvPr>
        </p:nvSpPr>
        <p:spPr>
          <a:xfrm>
            <a:off x="7364361" y="809461"/>
            <a:ext cx="4827951" cy="6048539"/>
          </a:xfrm>
          <a:solidFill>
            <a:srgbClr val="005148"/>
          </a:solidFill>
        </p:spPr>
        <p:txBody>
          <a:bodyPr vert="horz" lIns="91440" tIns="45720" rIns="91440" bIns="45720" rtlCol="0" anchor="t">
            <a:noAutofit/>
          </a:bodyPr>
          <a:lstStyle/>
          <a:p>
            <a:pPr algn="l"/>
            <a:r>
              <a:rPr lang="en-GB" sz="1400">
                <a:solidFill>
                  <a:schemeClr val="bg1"/>
                </a:solidFill>
                <a:latin typeface="Arial"/>
                <a:cs typeface="Arial"/>
              </a:rPr>
              <a:t>Every two years, a survey is sent to randomly selected carers. This provides an excellent way for carers to feed back on a multitude of topics. It’s also helpful for Hillingdon and the government to understand carers’ views so that services can continue to be improved.</a:t>
            </a:r>
          </a:p>
          <a:p>
            <a:pPr algn="l"/>
            <a:r>
              <a:rPr lang="en-GB" sz="1400">
                <a:solidFill>
                  <a:schemeClr val="bg1"/>
                </a:solidFill>
                <a:latin typeface="Arial"/>
                <a:cs typeface="Arial"/>
              </a:rPr>
              <a:t>In 2024/25, Hillingdon scored 6.8 out of 12, for carer-related quality of life, based on responses to surveys sent to carers, lower than London (7.2).</a:t>
            </a:r>
          </a:p>
          <a:p>
            <a:pPr algn="l"/>
            <a:r>
              <a:rPr lang="en-GB" sz="1400">
                <a:solidFill>
                  <a:schemeClr val="bg1"/>
                </a:solidFill>
                <a:latin typeface="Arial"/>
                <a:cs typeface="Arial"/>
              </a:rPr>
              <a:t>The higher the score, the better quality of life.</a:t>
            </a:r>
          </a:p>
          <a:p>
            <a:pPr algn="l">
              <a:lnSpc>
                <a:spcPct val="100000"/>
              </a:lnSpc>
              <a:spcBef>
                <a:spcPts val="0"/>
              </a:spcBef>
            </a:pPr>
            <a:endParaRPr lang="en-GB" sz="1400">
              <a:solidFill>
                <a:schemeClr val="bg1"/>
              </a:solidFill>
              <a:latin typeface="Arial"/>
              <a:cs typeface="Arial"/>
            </a:endParaRPr>
          </a:p>
          <a:p>
            <a:pPr algn="l">
              <a:lnSpc>
                <a:spcPct val="100000"/>
              </a:lnSpc>
              <a:spcBef>
                <a:spcPts val="0"/>
              </a:spcBef>
            </a:pPr>
            <a:r>
              <a:rPr lang="en-GB" sz="1400">
                <a:solidFill>
                  <a:schemeClr val="bg1"/>
                </a:solidFill>
                <a:latin typeface="Arial"/>
                <a:cs typeface="Arial"/>
              </a:rPr>
              <a:t>The score takes into consideration:</a:t>
            </a:r>
          </a:p>
          <a:p>
            <a:pPr algn="l">
              <a:lnSpc>
                <a:spcPct val="100000"/>
              </a:lnSpc>
              <a:spcBef>
                <a:spcPts val="0"/>
              </a:spcBef>
            </a:pPr>
            <a:r>
              <a:rPr lang="en-GB" sz="1400">
                <a:solidFill>
                  <a:schemeClr val="bg1"/>
                </a:solidFill>
                <a:latin typeface="Arial"/>
                <a:cs typeface="Arial"/>
              </a:rPr>
              <a:t>-occupation</a:t>
            </a:r>
          </a:p>
          <a:p>
            <a:pPr algn="l">
              <a:lnSpc>
                <a:spcPct val="100000"/>
              </a:lnSpc>
              <a:spcBef>
                <a:spcPts val="0"/>
              </a:spcBef>
            </a:pPr>
            <a:r>
              <a:rPr lang="en-GB" sz="1400">
                <a:solidFill>
                  <a:schemeClr val="bg1"/>
                </a:solidFill>
                <a:latin typeface="Arial"/>
                <a:cs typeface="Arial"/>
              </a:rPr>
              <a:t>-control</a:t>
            </a:r>
          </a:p>
          <a:p>
            <a:pPr algn="l">
              <a:lnSpc>
                <a:spcPct val="100000"/>
              </a:lnSpc>
              <a:spcBef>
                <a:spcPts val="0"/>
              </a:spcBef>
            </a:pPr>
            <a:r>
              <a:rPr lang="en-GB" sz="1400">
                <a:solidFill>
                  <a:schemeClr val="bg1"/>
                </a:solidFill>
                <a:latin typeface="Arial"/>
                <a:cs typeface="Arial"/>
              </a:rPr>
              <a:t>-personal care</a:t>
            </a:r>
          </a:p>
          <a:p>
            <a:pPr algn="l">
              <a:lnSpc>
                <a:spcPct val="100000"/>
              </a:lnSpc>
              <a:spcBef>
                <a:spcPts val="0"/>
              </a:spcBef>
            </a:pPr>
            <a:r>
              <a:rPr lang="en-GB" sz="1400">
                <a:solidFill>
                  <a:schemeClr val="bg1"/>
                </a:solidFill>
                <a:latin typeface="Arial"/>
                <a:cs typeface="Arial"/>
              </a:rPr>
              <a:t>-safety</a:t>
            </a:r>
          </a:p>
          <a:p>
            <a:pPr algn="l">
              <a:lnSpc>
                <a:spcPct val="100000"/>
              </a:lnSpc>
              <a:spcBef>
                <a:spcPts val="0"/>
              </a:spcBef>
            </a:pPr>
            <a:r>
              <a:rPr lang="en-GB" sz="1400">
                <a:solidFill>
                  <a:schemeClr val="bg1"/>
                </a:solidFill>
                <a:latin typeface="Arial"/>
                <a:cs typeface="Arial"/>
              </a:rPr>
              <a:t>-social participation</a:t>
            </a:r>
          </a:p>
          <a:p>
            <a:pPr algn="l">
              <a:lnSpc>
                <a:spcPct val="100000"/>
              </a:lnSpc>
              <a:spcBef>
                <a:spcPts val="0"/>
              </a:spcBef>
            </a:pPr>
            <a:r>
              <a:rPr lang="en-GB" sz="1400">
                <a:solidFill>
                  <a:schemeClr val="bg1"/>
                </a:solidFill>
                <a:latin typeface="Arial"/>
                <a:cs typeface="Arial"/>
              </a:rPr>
              <a:t>-encouragement/support.</a:t>
            </a:r>
          </a:p>
          <a:p>
            <a:pPr algn="l">
              <a:lnSpc>
                <a:spcPct val="100000"/>
              </a:lnSpc>
              <a:spcBef>
                <a:spcPts val="0"/>
              </a:spcBef>
            </a:pPr>
            <a:endParaRPr lang="en-GB" sz="1400">
              <a:solidFill>
                <a:schemeClr val="bg1"/>
              </a:solidFill>
              <a:latin typeface="Arial"/>
              <a:cs typeface="Arial"/>
            </a:endParaRPr>
          </a:p>
          <a:p>
            <a:pPr algn="l">
              <a:lnSpc>
                <a:spcPct val="100000"/>
              </a:lnSpc>
              <a:spcBef>
                <a:spcPts val="0"/>
              </a:spcBef>
            </a:pPr>
            <a:r>
              <a:rPr lang="en-GB" sz="1400">
                <a:solidFill>
                  <a:schemeClr val="bg1"/>
                </a:solidFill>
                <a:latin typeface="Arial"/>
                <a:cs typeface="Arial"/>
              </a:rPr>
              <a:t>‘Carer’ definition:</a:t>
            </a:r>
          </a:p>
          <a:p>
            <a:pPr algn="l">
              <a:lnSpc>
                <a:spcPct val="100000"/>
              </a:lnSpc>
              <a:spcBef>
                <a:spcPts val="0"/>
              </a:spcBef>
            </a:pPr>
            <a:r>
              <a:rPr lang="en-GB" sz="1400">
                <a:solidFill>
                  <a:schemeClr val="bg1"/>
                </a:solidFill>
                <a:latin typeface="Arial"/>
                <a:cs typeface="Arial"/>
              </a:rPr>
              <a:t>Person providing unpaid support, where they have:</a:t>
            </a:r>
          </a:p>
          <a:p>
            <a:pPr algn="l">
              <a:lnSpc>
                <a:spcPct val="100000"/>
              </a:lnSpc>
              <a:spcBef>
                <a:spcPts val="0"/>
              </a:spcBef>
            </a:pPr>
            <a:r>
              <a:rPr lang="en-GB" sz="1400">
                <a:solidFill>
                  <a:schemeClr val="bg1"/>
                </a:solidFill>
                <a:latin typeface="Arial"/>
                <a:cs typeface="Arial"/>
              </a:rPr>
              <a:t>-received ongoing support during the year, even if no review of those arrangements took place</a:t>
            </a:r>
          </a:p>
          <a:p>
            <a:pPr algn="l">
              <a:lnSpc>
                <a:spcPct val="100000"/>
              </a:lnSpc>
              <a:spcBef>
                <a:spcPts val="0"/>
              </a:spcBef>
            </a:pPr>
            <a:r>
              <a:rPr lang="en-GB" sz="1400">
                <a:solidFill>
                  <a:schemeClr val="bg1"/>
                </a:solidFill>
                <a:latin typeface="Arial"/>
                <a:cs typeface="Arial"/>
              </a:rPr>
              <a:t>And/or</a:t>
            </a:r>
          </a:p>
          <a:p>
            <a:pPr algn="l">
              <a:lnSpc>
                <a:spcPct val="100000"/>
              </a:lnSpc>
              <a:spcBef>
                <a:spcPts val="0"/>
              </a:spcBef>
            </a:pPr>
            <a:r>
              <a:rPr lang="en-GB" sz="1400">
                <a:solidFill>
                  <a:schemeClr val="bg1"/>
                </a:solidFill>
                <a:latin typeface="Arial"/>
                <a:cs typeface="Arial"/>
              </a:rPr>
              <a:t>-have been assessed or reviewed for support during the year, even if no support was provided.</a:t>
            </a:r>
            <a:br>
              <a:rPr lang="en-GB" sz="1400">
                <a:latin typeface="Arial"/>
                <a:cs typeface="Arial"/>
              </a:rPr>
            </a:br>
            <a:br>
              <a:rPr lang="en-GB" sz="1400">
                <a:latin typeface="Arial"/>
                <a:cs typeface="Arial"/>
              </a:rPr>
            </a:br>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22784B27-3192-7448-A9AC-05BFF0FE9E20}"/>
              </a:ext>
            </a:extLst>
          </p:cNvPr>
          <p:cNvSpPr txBox="1">
            <a:spLocks/>
          </p:cNvSpPr>
          <p:nvPr/>
        </p:nvSpPr>
        <p:spPr>
          <a:xfrm>
            <a:off x="-1" y="-1535"/>
            <a:ext cx="12196994" cy="533359"/>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Carer Survey Responses (1)</a:t>
            </a:r>
          </a:p>
        </p:txBody>
      </p:sp>
      <p:grpSp>
        <p:nvGrpSpPr>
          <p:cNvPr id="11" name="Group 10">
            <a:extLst>
              <a:ext uri="{FF2B5EF4-FFF2-40B4-BE49-F238E27FC236}">
                <a16:creationId xmlns:a16="http://schemas.microsoft.com/office/drawing/2014/main" id="{F7E7D544-4959-793A-F552-CAEE39B51C62}"/>
              </a:ext>
            </a:extLst>
          </p:cNvPr>
          <p:cNvGrpSpPr/>
          <p:nvPr/>
        </p:nvGrpSpPr>
        <p:grpSpPr>
          <a:xfrm>
            <a:off x="349504" y="1096166"/>
            <a:ext cx="5294212" cy="5363628"/>
            <a:chOff x="2188136" y="973697"/>
            <a:chExt cx="4143953" cy="4458322"/>
          </a:xfrm>
        </p:grpSpPr>
        <p:pic>
          <p:nvPicPr>
            <p:cNvPr id="10" name="Picture 9">
              <a:extLst>
                <a:ext uri="{FF2B5EF4-FFF2-40B4-BE49-F238E27FC236}">
                  <a16:creationId xmlns:a16="http://schemas.microsoft.com/office/drawing/2014/main" id="{4495DA78-4940-2256-C354-1BB7C7009CE6}"/>
                </a:ext>
              </a:extLst>
            </p:cNvPr>
            <p:cNvPicPr>
              <a:picLocks noChangeAspect="1"/>
            </p:cNvPicPr>
            <p:nvPr/>
          </p:nvPicPr>
          <p:blipFill>
            <a:blip r:embed="rId3"/>
            <a:stretch>
              <a:fillRect/>
            </a:stretch>
          </p:blipFill>
          <p:spPr>
            <a:xfrm>
              <a:off x="2188136" y="973697"/>
              <a:ext cx="4143953" cy="4458322"/>
            </a:xfrm>
            <a:prstGeom prst="rect">
              <a:avLst/>
            </a:prstGeom>
          </p:spPr>
        </p:pic>
        <p:pic>
          <p:nvPicPr>
            <p:cNvPr id="8" name="Picture 7">
              <a:extLst>
                <a:ext uri="{FF2B5EF4-FFF2-40B4-BE49-F238E27FC236}">
                  <a16:creationId xmlns:a16="http://schemas.microsoft.com/office/drawing/2014/main" id="{E2B4A0E2-8F5A-DA7C-9072-795C7845BD6C}"/>
                </a:ext>
              </a:extLst>
            </p:cNvPr>
            <p:cNvPicPr>
              <a:picLocks noChangeAspect="1"/>
            </p:cNvPicPr>
            <p:nvPr/>
          </p:nvPicPr>
          <p:blipFill>
            <a:blip r:embed="rId4"/>
            <a:srcRect l="67929"/>
            <a:stretch>
              <a:fillRect/>
            </a:stretch>
          </p:blipFill>
          <p:spPr>
            <a:xfrm>
              <a:off x="2357598" y="4555950"/>
              <a:ext cx="650760" cy="514422"/>
            </a:xfrm>
            <a:prstGeom prst="rect">
              <a:avLst/>
            </a:prstGeom>
          </p:spPr>
        </p:pic>
      </p:grpSp>
      <p:sp>
        <p:nvSpPr>
          <p:cNvPr id="13" name="Subtitle 2">
            <a:extLst>
              <a:ext uri="{FF2B5EF4-FFF2-40B4-BE49-F238E27FC236}">
                <a16:creationId xmlns:a16="http://schemas.microsoft.com/office/drawing/2014/main" id="{8FFF03BC-12A0-61D2-A8B6-88BEFD214CC7}"/>
              </a:ext>
            </a:extLst>
          </p:cNvPr>
          <p:cNvSpPr txBox="1">
            <a:spLocks/>
          </p:cNvSpPr>
          <p:nvPr/>
        </p:nvSpPr>
        <p:spPr>
          <a:xfrm>
            <a:off x="202960" y="699103"/>
            <a:ext cx="6258100" cy="350780"/>
          </a:xfrm>
          <a:prstGeom prst="rect">
            <a:avLst/>
          </a:prstGeom>
          <a:solidFill>
            <a:srgbClr val="005148"/>
          </a:solidFill>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a:solidFill>
                  <a:schemeClr val="bg1"/>
                </a:solidFill>
              </a:rPr>
              <a:t>Carer-reported quality of life</a:t>
            </a:r>
          </a:p>
        </p:txBody>
      </p:sp>
    </p:spTree>
    <p:extLst>
      <p:ext uri="{BB962C8B-B14F-4D97-AF65-F5344CB8AC3E}">
        <p14:creationId xmlns:p14="http://schemas.microsoft.com/office/powerpoint/2010/main" val="3452566727"/>
      </p:ext>
    </p:extLst>
  </p:cSld>
  <p:clrMapOvr>
    <a:masterClrMapping/>
  </p:clrMapOvr>
  <p:extLst>
    <p:ext uri="{6950BFC3-D8DA-4A85-94F7-54DA5524770B}">
      <p188:commentRel xmlns:p188="http://schemas.microsoft.com/office/powerpoint/2018/8/main" r:id="rId2"/>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D6479-629E-C2D6-42D6-BFC4A4063F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4FE1857-2C31-3266-E86B-F9A099E0B173}"/>
              </a:ext>
            </a:extLst>
          </p:cNvPr>
          <p:cNvSpPr>
            <a:spLocks noGrp="1"/>
          </p:cNvSpPr>
          <p:nvPr>
            <p:ph type="subTitle" idx="1"/>
          </p:nvPr>
        </p:nvSpPr>
        <p:spPr>
          <a:xfrm>
            <a:off x="8255357" y="723389"/>
            <a:ext cx="3934230" cy="6139276"/>
          </a:xfrm>
          <a:solidFill>
            <a:srgbClr val="005148"/>
          </a:solidFill>
        </p:spPr>
        <p:txBody>
          <a:bodyPr vert="horz" lIns="91440" tIns="45720" rIns="91440" bIns="45720" rtlCol="0" anchor="t">
            <a:normAutofit/>
          </a:bodyPr>
          <a:lstStyle/>
          <a:p>
            <a:pPr algn="l"/>
            <a:r>
              <a:rPr lang="en-GB" sz="1400">
                <a:solidFill>
                  <a:schemeClr val="bg1"/>
                </a:solidFill>
                <a:latin typeface="Arial"/>
                <a:ea typeface="+mn-lt"/>
                <a:cs typeface="+mn-lt"/>
              </a:rPr>
              <a:t>In 2024/25, Hillingdon achieved a carer satisfaction score of </a:t>
            </a:r>
            <a:r>
              <a:rPr lang="en-GB" sz="1400" b="1">
                <a:solidFill>
                  <a:schemeClr val="bg1"/>
                </a:solidFill>
                <a:latin typeface="Arial"/>
                <a:ea typeface="+mn-lt"/>
                <a:cs typeface="+mn-lt"/>
              </a:rPr>
              <a:t>36.3%</a:t>
            </a:r>
            <a:r>
              <a:rPr lang="en-GB" sz="1400">
                <a:solidFill>
                  <a:schemeClr val="bg1"/>
                </a:solidFill>
                <a:latin typeface="Arial"/>
                <a:ea typeface="+mn-lt"/>
                <a:cs typeface="+mn-lt"/>
              </a:rPr>
              <a:t> for care and support services—based on survey responses from carers. This is </a:t>
            </a:r>
            <a:r>
              <a:rPr lang="en-GB" sz="1400" b="1">
                <a:solidFill>
                  <a:schemeClr val="bg1"/>
                </a:solidFill>
                <a:latin typeface="Arial"/>
                <a:ea typeface="+mn-lt"/>
                <a:cs typeface="+mn-lt"/>
              </a:rPr>
              <a:t>above the London average of 33.0%</a:t>
            </a:r>
            <a:r>
              <a:rPr lang="en-GB" sz="1400">
                <a:solidFill>
                  <a:schemeClr val="bg1"/>
                </a:solidFill>
                <a:latin typeface="Arial"/>
                <a:ea typeface="+mn-lt"/>
                <a:cs typeface="+mn-lt"/>
              </a:rPr>
              <a:t>, indicating relatively higher satisfaction among local carers. </a:t>
            </a:r>
            <a:endParaRPr lang="en-US" sz="1400">
              <a:solidFill>
                <a:schemeClr val="bg1"/>
              </a:solidFill>
              <a:latin typeface="Arial"/>
              <a:ea typeface="+mn-lt"/>
              <a:cs typeface="Arial"/>
            </a:endParaRPr>
          </a:p>
          <a:p>
            <a:pPr algn="l"/>
            <a:r>
              <a:rPr lang="en-GB" sz="1400">
                <a:solidFill>
                  <a:schemeClr val="bg1"/>
                </a:solidFill>
                <a:latin typeface="Arial"/>
                <a:ea typeface="+mn-lt"/>
                <a:cs typeface="+mn-lt"/>
              </a:rPr>
              <a:t>The score reflects those who responded with </a:t>
            </a:r>
            <a:r>
              <a:rPr lang="en-GB" sz="1400" b="1">
                <a:solidFill>
                  <a:schemeClr val="bg1"/>
                </a:solidFill>
                <a:latin typeface="Arial"/>
                <a:ea typeface="+mn-lt"/>
                <a:cs typeface="+mn-lt"/>
              </a:rPr>
              <a:t>'extremely satisfied'</a:t>
            </a:r>
            <a:r>
              <a:rPr lang="en-GB" sz="1400">
                <a:solidFill>
                  <a:schemeClr val="bg1"/>
                </a:solidFill>
                <a:latin typeface="Arial"/>
                <a:ea typeface="+mn-lt"/>
                <a:cs typeface="+mn-lt"/>
              </a:rPr>
              <a:t> or </a:t>
            </a:r>
            <a:r>
              <a:rPr lang="en-GB" sz="1400" b="1">
                <a:solidFill>
                  <a:schemeClr val="bg1"/>
                </a:solidFill>
                <a:latin typeface="Arial"/>
                <a:ea typeface="+mn-lt"/>
                <a:cs typeface="+mn-lt"/>
              </a:rPr>
              <a:t>'very satisfied'</a:t>
            </a:r>
            <a:r>
              <a:rPr lang="en-GB" sz="1400">
                <a:solidFill>
                  <a:schemeClr val="bg1"/>
                </a:solidFill>
                <a:latin typeface="Arial"/>
                <a:ea typeface="+mn-lt"/>
                <a:cs typeface="+mn-lt"/>
              </a:rPr>
              <a:t> to the question: “Overall, how satisfied or dissatisfied are you with the support or services you and the person you care for have received from Social Services in the last 12 months?”</a:t>
            </a:r>
            <a:endParaRPr lang="en-US" sz="1400">
              <a:solidFill>
                <a:schemeClr val="bg1"/>
              </a:solidFill>
              <a:latin typeface="Arial"/>
              <a:cs typeface="Arial"/>
            </a:endParaRPr>
          </a:p>
          <a:p>
            <a:pPr algn="l"/>
            <a:r>
              <a:rPr lang="en-GB" sz="1400">
                <a:solidFill>
                  <a:schemeClr val="bg1"/>
                </a:solidFill>
                <a:latin typeface="Arial"/>
                <a:ea typeface="+mn-lt"/>
                <a:cs typeface="+mn-lt"/>
              </a:rPr>
              <a:t>The term ‘carer’ refers to individuals providing unpaid support who either received ongoing support during the year (even without a formal review) or were assessed or reviewed for support (even if no support was ultimately provided).</a:t>
            </a:r>
            <a:br>
              <a:rPr lang="en-GB" sz="1400">
                <a:latin typeface="Arial"/>
                <a:ea typeface="+mn-lt"/>
                <a:cs typeface="+mn-lt"/>
              </a:rPr>
            </a:br>
            <a:br>
              <a:rPr lang="en-GB" sz="1400">
                <a:latin typeface="Arial"/>
                <a:ea typeface="+mn-lt"/>
                <a:cs typeface="+mn-lt"/>
              </a:rPr>
            </a:br>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1FC96E9B-2674-956F-26C0-659C5FA3949C}"/>
              </a:ext>
            </a:extLst>
          </p:cNvPr>
          <p:cNvSpPr txBox="1">
            <a:spLocks/>
          </p:cNvSpPr>
          <p:nvPr/>
        </p:nvSpPr>
        <p:spPr>
          <a:xfrm>
            <a:off x="22085" y="-1535"/>
            <a:ext cx="12167503" cy="463309"/>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Carer Survey Responses (2)</a:t>
            </a:r>
          </a:p>
        </p:txBody>
      </p:sp>
      <p:sp>
        <p:nvSpPr>
          <p:cNvPr id="7" name="Subtitle 2">
            <a:extLst>
              <a:ext uri="{FF2B5EF4-FFF2-40B4-BE49-F238E27FC236}">
                <a16:creationId xmlns:a16="http://schemas.microsoft.com/office/drawing/2014/main" id="{446F4BF5-D60E-6A7E-4BEF-8460349D8626}"/>
              </a:ext>
            </a:extLst>
          </p:cNvPr>
          <p:cNvSpPr txBox="1">
            <a:spLocks/>
          </p:cNvSpPr>
          <p:nvPr/>
        </p:nvSpPr>
        <p:spPr>
          <a:xfrm>
            <a:off x="202960" y="699103"/>
            <a:ext cx="6258100" cy="350780"/>
          </a:xfrm>
          <a:prstGeom prst="rect">
            <a:avLst/>
          </a:prstGeom>
          <a:solidFill>
            <a:srgbClr val="005148"/>
          </a:solidFill>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a:solidFill>
                  <a:schemeClr val="bg1"/>
                </a:solidFill>
              </a:rPr>
              <a:t>Overall satisfaction of carers with social services</a:t>
            </a:r>
          </a:p>
        </p:txBody>
      </p:sp>
      <p:grpSp>
        <p:nvGrpSpPr>
          <p:cNvPr id="10" name="Group 9">
            <a:extLst>
              <a:ext uri="{FF2B5EF4-FFF2-40B4-BE49-F238E27FC236}">
                <a16:creationId xmlns:a16="http://schemas.microsoft.com/office/drawing/2014/main" id="{186121DC-C35F-9AE0-21ED-A03A5FC31DC0}"/>
              </a:ext>
            </a:extLst>
          </p:cNvPr>
          <p:cNvGrpSpPr/>
          <p:nvPr/>
        </p:nvGrpSpPr>
        <p:grpSpPr>
          <a:xfrm>
            <a:off x="469771" y="1268549"/>
            <a:ext cx="5046126" cy="5240406"/>
            <a:chOff x="469771" y="1268549"/>
            <a:chExt cx="4763165" cy="5048955"/>
          </a:xfrm>
        </p:grpSpPr>
        <p:pic>
          <p:nvPicPr>
            <p:cNvPr id="6" name="Picture 5">
              <a:extLst>
                <a:ext uri="{FF2B5EF4-FFF2-40B4-BE49-F238E27FC236}">
                  <a16:creationId xmlns:a16="http://schemas.microsoft.com/office/drawing/2014/main" id="{3655DCE5-F64D-ADC3-E7C9-6E5E0D66D80E}"/>
                </a:ext>
              </a:extLst>
            </p:cNvPr>
            <p:cNvPicPr>
              <a:picLocks noChangeAspect="1"/>
            </p:cNvPicPr>
            <p:nvPr/>
          </p:nvPicPr>
          <p:blipFill>
            <a:blip r:embed="rId2"/>
            <a:stretch>
              <a:fillRect/>
            </a:stretch>
          </p:blipFill>
          <p:spPr>
            <a:xfrm>
              <a:off x="469771" y="1268549"/>
              <a:ext cx="4763165" cy="5048955"/>
            </a:xfrm>
            <a:prstGeom prst="rect">
              <a:avLst/>
            </a:prstGeom>
          </p:spPr>
        </p:pic>
        <p:pic>
          <p:nvPicPr>
            <p:cNvPr id="9" name="Picture 8">
              <a:extLst>
                <a:ext uri="{FF2B5EF4-FFF2-40B4-BE49-F238E27FC236}">
                  <a16:creationId xmlns:a16="http://schemas.microsoft.com/office/drawing/2014/main" id="{0794DB5A-B458-B896-5171-E2304F89A095}"/>
                </a:ext>
              </a:extLst>
            </p:cNvPr>
            <p:cNvPicPr>
              <a:picLocks noChangeAspect="1"/>
            </p:cNvPicPr>
            <p:nvPr/>
          </p:nvPicPr>
          <p:blipFill>
            <a:blip r:embed="rId3"/>
            <a:srcRect t="15891" b="20594"/>
            <a:stretch>
              <a:fillRect/>
            </a:stretch>
          </p:blipFill>
          <p:spPr>
            <a:xfrm>
              <a:off x="762417" y="5378246"/>
              <a:ext cx="638264" cy="393290"/>
            </a:xfrm>
            <a:prstGeom prst="rect">
              <a:avLst/>
            </a:prstGeom>
          </p:spPr>
        </p:pic>
      </p:grpSp>
    </p:spTree>
    <p:extLst>
      <p:ext uri="{BB962C8B-B14F-4D97-AF65-F5344CB8AC3E}">
        <p14:creationId xmlns:p14="http://schemas.microsoft.com/office/powerpoint/2010/main" val="156499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38CDE-DB9B-97F7-E579-28C0B4F8C9C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C4F1B42-5730-34B1-08C4-07BF67E910C0}"/>
              </a:ext>
            </a:extLst>
          </p:cNvPr>
          <p:cNvSpPr>
            <a:spLocks noGrp="1"/>
          </p:cNvSpPr>
          <p:nvPr>
            <p:ph type="subTitle" idx="1"/>
          </p:nvPr>
        </p:nvSpPr>
        <p:spPr>
          <a:xfrm>
            <a:off x="8867775" y="3817666"/>
            <a:ext cx="3323080" cy="3029708"/>
          </a:xfrm>
          <a:solidFill>
            <a:srgbClr val="005148"/>
          </a:solidFill>
        </p:spPr>
        <p:txBody>
          <a:bodyPr vert="horz" lIns="91440" tIns="45720" rIns="91440" bIns="45720" rtlCol="0" anchor="t">
            <a:noAutofit/>
          </a:bodyPr>
          <a:lstStyle/>
          <a:p>
            <a:pPr algn="l">
              <a:lnSpc>
                <a:spcPct val="100000"/>
              </a:lnSpc>
            </a:pPr>
            <a:r>
              <a:rPr lang="en-GB" sz="1200">
                <a:solidFill>
                  <a:schemeClr val="bg1"/>
                </a:solidFill>
                <a:latin typeface="Arial"/>
                <a:cs typeface="Arial"/>
              </a:rPr>
              <a:t>The number of households in temporary accommodation has continued to rise steadily since mid-2023, peaking at 1,839 in October 2025. 1,753 households were living in temporary accommodation in March 2026.</a:t>
            </a:r>
          </a:p>
          <a:p>
            <a:pPr algn="l">
              <a:lnSpc>
                <a:spcPct val="100000"/>
              </a:lnSpc>
            </a:pPr>
            <a:r>
              <a:rPr lang="en-GB" sz="1200">
                <a:solidFill>
                  <a:schemeClr val="bg1"/>
                </a:solidFill>
                <a:latin typeface="Arial"/>
                <a:cs typeface="Arial"/>
              </a:rPr>
              <a:t>Alongside this, the number of households staying in temporary accommodation for over six months (lower slide) has increased, reflecting the challenges in securing suitable affordable alternative housing.</a:t>
            </a:r>
          </a:p>
          <a:p>
            <a:pPr algn="l">
              <a:lnSpc>
                <a:spcPct val="100000"/>
              </a:lnSpc>
            </a:pPr>
            <a:r>
              <a:rPr lang="en-GB" sz="1200">
                <a:solidFill>
                  <a:schemeClr val="bg1"/>
                </a:solidFill>
                <a:latin typeface="Arial"/>
                <a:cs typeface="Arial"/>
              </a:rPr>
              <a:t>The continued rise in both overall usage and duration reflects sustained pressure on housing supply and limited exit pathways from temporary accommodation.</a:t>
            </a:r>
          </a:p>
          <a:p>
            <a:pPr algn="l"/>
            <a:endParaRPr lang="en-GB" sz="1100">
              <a:solidFill>
                <a:schemeClr val="bg1"/>
              </a:solidFill>
            </a:endParaRPr>
          </a:p>
        </p:txBody>
      </p:sp>
      <p:sp>
        <p:nvSpPr>
          <p:cNvPr id="12" name="Subtitle 2">
            <a:extLst>
              <a:ext uri="{FF2B5EF4-FFF2-40B4-BE49-F238E27FC236}">
                <a16:creationId xmlns:a16="http://schemas.microsoft.com/office/drawing/2014/main" id="{24FEA558-9C13-4369-8E9E-D74F70541213}"/>
              </a:ext>
            </a:extLst>
          </p:cNvPr>
          <p:cNvSpPr txBox="1">
            <a:spLocks/>
          </p:cNvSpPr>
          <p:nvPr/>
        </p:nvSpPr>
        <p:spPr>
          <a:xfrm>
            <a:off x="1144" y="0"/>
            <a:ext cx="12190856" cy="104970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Housing Needs and Homelessness</a:t>
            </a:r>
            <a:endParaRPr lang="en-US">
              <a:solidFill>
                <a:schemeClr val="bg1"/>
              </a:solidFill>
              <a:latin typeface="Arial"/>
              <a:cs typeface="Arial"/>
            </a:endParaRPr>
          </a:p>
        </p:txBody>
      </p:sp>
      <p:sp>
        <p:nvSpPr>
          <p:cNvPr id="11" name="Subtitle 2">
            <a:extLst>
              <a:ext uri="{FF2B5EF4-FFF2-40B4-BE49-F238E27FC236}">
                <a16:creationId xmlns:a16="http://schemas.microsoft.com/office/drawing/2014/main" id="{E4D9DADD-CEA3-B203-7EC3-C1DF21FA5B7A}"/>
              </a:ext>
            </a:extLst>
          </p:cNvPr>
          <p:cNvSpPr txBox="1">
            <a:spLocks/>
          </p:cNvSpPr>
          <p:nvPr/>
        </p:nvSpPr>
        <p:spPr>
          <a:xfrm>
            <a:off x="8867775" y="1183551"/>
            <a:ext cx="3323080" cy="2625746"/>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a:solidFill>
                  <a:schemeClr val="bg1"/>
                </a:solidFill>
                <a:latin typeface="Arial"/>
                <a:cs typeface="Arial"/>
              </a:rPr>
              <a:t>In line with the rest of London, Hillingdon is experiencing increased demand from homeless families for assistance, given the shortage of affordable suitable accommodation.  High demand is coming from private tenants experiencing evictions by their landlord in a market where there is strong demand  for private rented homes, including from those living in inner London.</a:t>
            </a:r>
            <a:endParaRPr lang="en-US">
              <a:solidFill>
                <a:schemeClr val="bg1"/>
              </a:solidFill>
            </a:endParaRPr>
          </a:p>
          <a:p>
            <a:pPr algn="l"/>
            <a:r>
              <a:rPr lang="en-GB" sz="1200">
                <a:solidFill>
                  <a:schemeClr val="bg1"/>
                </a:solidFill>
                <a:latin typeface="Arial"/>
                <a:cs typeface="Arial"/>
              </a:rPr>
              <a:t>When a household approaches us at risk of homelessness, we have a duty to help them. If attempts to prevent homelessness are unsuccessful, we place the household into temporary accommodation, if they are eligible.</a:t>
            </a:r>
            <a:endParaRPr lang="en-GB" sz="1200">
              <a:solidFill>
                <a:schemeClr val="bg1"/>
              </a:solidFill>
              <a:latin typeface="Arial" panose="020B0604020202020204" pitchFamily="34" charset="0"/>
              <a:cs typeface="Arial" panose="020B0604020202020204" pitchFamily="34" charset="0"/>
            </a:endParaRPr>
          </a:p>
          <a:p>
            <a:pPr algn="l"/>
            <a:endParaRPr lang="en-GB" sz="120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C50B38B4-F6F3-60C0-338F-9705888906EA}"/>
              </a:ext>
            </a:extLst>
          </p:cNvPr>
          <p:cNvPicPr>
            <a:picLocks noChangeAspect="1"/>
          </p:cNvPicPr>
          <p:nvPr/>
        </p:nvPicPr>
        <p:blipFill>
          <a:blip r:embed="rId2"/>
          <a:stretch>
            <a:fillRect/>
          </a:stretch>
        </p:blipFill>
        <p:spPr>
          <a:xfrm>
            <a:off x="328486" y="1288401"/>
            <a:ext cx="8038274" cy="2503378"/>
          </a:xfrm>
          <a:prstGeom prst="rect">
            <a:avLst/>
          </a:prstGeom>
        </p:spPr>
      </p:pic>
      <p:pic>
        <p:nvPicPr>
          <p:cNvPr id="7" name="Picture 6">
            <a:extLst>
              <a:ext uri="{FF2B5EF4-FFF2-40B4-BE49-F238E27FC236}">
                <a16:creationId xmlns:a16="http://schemas.microsoft.com/office/drawing/2014/main" id="{EA0862A6-87ED-A0ED-16CB-BC85520F2CA4}"/>
              </a:ext>
            </a:extLst>
          </p:cNvPr>
          <p:cNvPicPr>
            <a:picLocks noChangeAspect="1"/>
          </p:cNvPicPr>
          <p:nvPr/>
        </p:nvPicPr>
        <p:blipFill>
          <a:blip r:embed="rId3"/>
          <a:stretch>
            <a:fillRect/>
          </a:stretch>
        </p:blipFill>
        <p:spPr>
          <a:xfrm>
            <a:off x="482984" y="4132546"/>
            <a:ext cx="7609455" cy="2429404"/>
          </a:xfrm>
          <a:prstGeom prst="rect">
            <a:avLst/>
          </a:prstGeom>
        </p:spPr>
      </p:pic>
    </p:spTree>
    <p:extLst>
      <p:ext uri="{BB962C8B-B14F-4D97-AF65-F5344CB8AC3E}">
        <p14:creationId xmlns:p14="http://schemas.microsoft.com/office/powerpoint/2010/main" val="3994073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55D26-ADD1-930A-DFD4-DCAC5132E85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A600AF-7EA2-D866-D0C7-06329EDB8E5E}"/>
              </a:ext>
            </a:extLst>
          </p:cNvPr>
          <p:cNvSpPr>
            <a:spLocks noGrp="1"/>
          </p:cNvSpPr>
          <p:nvPr>
            <p:ph type="subTitle" idx="1"/>
          </p:nvPr>
        </p:nvSpPr>
        <p:spPr>
          <a:xfrm>
            <a:off x="9135218" y="647344"/>
            <a:ext cx="3056782" cy="6210655"/>
          </a:xfrm>
          <a:solidFill>
            <a:srgbClr val="005148"/>
          </a:solidFill>
        </p:spPr>
        <p:txBody>
          <a:bodyPr vert="horz" lIns="91440" tIns="45720" rIns="91440" bIns="45720" rtlCol="0" anchor="t">
            <a:normAutofit/>
          </a:bodyPr>
          <a:lstStyle/>
          <a:p>
            <a:pPr algn="l"/>
            <a:r>
              <a:rPr lang="en-GB" sz="1200">
                <a:solidFill>
                  <a:schemeClr val="bg1"/>
                </a:solidFill>
                <a:latin typeface="Arial"/>
                <a:ea typeface="+mn-lt"/>
                <a:cs typeface="+mn-lt"/>
              </a:rPr>
              <a:t>In 2024/25, Hillingdon’s proportion of staff in the formal care workforce leaving their role was 14.9</a:t>
            </a:r>
            <a:r>
              <a:rPr lang="en-GB" sz="1200" b="1">
                <a:solidFill>
                  <a:schemeClr val="bg1"/>
                </a:solidFill>
                <a:latin typeface="Arial"/>
                <a:ea typeface="+mn-lt"/>
                <a:cs typeface="+mn-lt"/>
              </a:rPr>
              <a:t>%</a:t>
            </a:r>
            <a:r>
              <a:rPr lang="en-GB" sz="1200">
                <a:solidFill>
                  <a:schemeClr val="bg1"/>
                </a:solidFill>
                <a:latin typeface="Arial"/>
                <a:ea typeface="+mn-lt"/>
                <a:cs typeface="+mn-lt"/>
              </a:rPr>
              <a:t>, below the London average of 20.1%. </a:t>
            </a:r>
            <a:br>
              <a:rPr lang="en-GB" sz="1200">
                <a:latin typeface="Arial"/>
                <a:ea typeface="+mn-lt"/>
                <a:cs typeface="+mn-lt"/>
              </a:rPr>
            </a:br>
            <a:br>
              <a:rPr lang="en-GB" sz="1200">
                <a:latin typeface="Arial"/>
                <a:ea typeface="+mn-lt"/>
                <a:cs typeface="+mn-lt"/>
              </a:rPr>
            </a:br>
            <a:r>
              <a:rPr lang="en-GB" sz="1200">
                <a:solidFill>
                  <a:schemeClr val="bg1"/>
                </a:solidFill>
                <a:latin typeface="Arial"/>
                <a:cs typeface="Arial"/>
              </a:rPr>
              <a:t>It is based on directly employed staff only, agency staff are not included in these estimates. Higher staff leaver rates indicate that a greater share of social care staff have left their roles in the previous 12 months.</a:t>
            </a:r>
          </a:p>
          <a:p>
            <a:pPr algn="l"/>
            <a:r>
              <a:rPr lang="en-GB" sz="1200">
                <a:solidFill>
                  <a:schemeClr val="bg1"/>
                </a:solidFill>
                <a:latin typeface="Arial"/>
                <a:ea typeface="+mn-lt"/>
                <a:cs typeface="+mn-lt"/>
              </a:rPr>
              <a:t>A lower turnover rate reflects greater workforce stability and consistency, which supports better outcomes for residents. </a:t>
            </a:r>
            <a:br>
              <a:rPr lang="en-GB" sz="1200">
                <a:latin typeface="Arial"/>
                <a:ea typeface="+mn-lt"/>
                <a:cs typeface="+mn-lt"/>
              </a:rPr>
            </a:br>
            <a:br>
              <a:rPr lang="en-GB" sz="1200">
                <a:latin typeface="Arial"/>
                <a:ea typeface="+mn-lt"/>
                <a:cs typeface="+mn-lt"/>
              </a:rPr>
            </a:br>
            <a:endParaRPr lang="en-GB" sz="1200">
              <a:latin typeface="Arial"/>
              <a:cs typeface="Arial"/>
            </a:endParaRPr>
          </a:p>
          <a:p>
            <a:pPr algn="l"/>
            <a:endParaRPr lang="en-GB" sz="1200">
              <a:solidFill>
                <a:schemeClr val="bg1"/>
              </a:solidFill>
              <a:latin typeface="Arial"/>
              <a:cs typeface="Arial"/>
            </a:endParaRPr>
          </a:p>
          <a:p>
            <a:pPr algn="l"/>
            <a:endParaRPr lang="en-GB" sz="1400">
              <a:solidFill>
                <a:schemeClr val="bg1"/>
              </a:solidFill>
              <a:latin typeface="Arial"/>
              <a:cs typeface="Arial"/>
            </a:endParaRPr>
          </a:p>
          <a:p>
            <a:pPr algn="l"/>
            <a:endParaRPr lang="en-GB" sz="1400">
              <a:solidFill>
                <a:schemeClr val="bg1"/>
              </a:solidFill>
              <a:latin typeface="Arial"/>
              <a:cs typeface="Arial"/>
            </a:endParaRPr>
          </a:p>
          <a:p>
            <a:pPr algn="l"/>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9B555BE3-9751-512A-18FD-FAD3587C9FBA}"/>
              </a:ext>
            </a:extLst>
          </p:cNvPr>
          <p:cNvSpPr txBox="1">
            <a:spLocks/>
          </p:cNvSpPr>
          <p:nvPr/>
        </p:nvSpPr>
        <p:spPr>
          <a:xfrm>
            <a:off x="-1" y="-1535"/>
            <a:ext cx="12196994" cy="520362"/>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Adult Social Care Staff Turnover</a:t>
            </a:r>
          </a:p>
        </p:txBody>
      </p:sp>
      <p:pic>
        <p:nvPicPr>
          <p:cNvPr id="6" name="Picture 5">
            <a:extLst>
              <a:ext uri="{FF2B5EF4-FFF2-40B4-BE49-F238E27FC236}">
                <a16:creationId xmlns:a16="http://schemas.microsoft.com/office/drawing/2014/main" id="{D8E15299-E2E5-F8DF-427E-216A617B3F31}"/>
              </a:ext>
            </a:extLst>
          </p:cNvPr>
          <p:cNvPicPr>
            <a:picLocks noChangeAspect="1"/>
          </p:cNvPicPr>
          <p:nvPr/>
        </p:nvPicPr>
        <p:blipFill>
          <a:blip r:embed="rId3"/>
          <a:stretch>
            <a:fillRect/>
          </a:stretch>
        </p:blipFill>
        <p:spPr>
          <a:xfrm>
            <a:off x="153251" y="647345"/>
            <a:ext cx="8506042" cy="4953355"/>
          </a:xfrm>
          <a:prstGeom prst="rect">
            <a:avLst/>
          </a:prstGeom>
        </p:spPr>
      </p:pic>
    </p:spTree>
    <p:extLst>
      <p:ext uri="{BB962C8B-B14F-4D97-AF65-F5344CB8AC3E}">
        <p14:creationId xmlns:p14="http://schemas.microsoft.com/office/powerpoint/2010/main" val="1960621515"/>
      </p:ext>
    </p:extLst>
  </p:cSld>
  <p:clrMapOvr>
    <a:masterClrMapping/>
  </p:clrMapOvr>
  <p:extLst>
    <p:ext uri="{6950BFC3-D8DA-4A85-94F7-54DA5524770B}">
      <p188:commentRel xmlns:p188="http://schemas.microsoft.com/office/powerpoint/2018/8/main" r:id="rId2"/>
    </p:ext>
  </p:extLs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9179-114F-8D98-3F25-8D5D21B7CA2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A5A32BB-C61B-F248-7E2E-6B914A7F22D3}"/>
              </a:ext>
            </a:extLst>
          </p:cNvPr>
          <p:cNvSpPr>
            <a:spLocks noGrp="1"/>
          </p:cNvSpPr>
          <p:nvPr>
            <p:ph type="subTitle" idx="1"/>
          </p:nvPr>
        </p:nvSpPr>
        <p:spPr>
          <a:xfrm>
            <a:off x="6725059" y="985308"/>
            <a:ext cx="5466941" cy="3245121"/>
          </a:xfrm>
          <a:solidFill>
            <a:srgbClr val="005148"/>
          </a:solidFill>
        </p:spPr>
        <p:txBody>
          <a:bodyPr vert="horz" lIns="91440" tIns="45720" rIns="91440" bIns="45720" rtlCol="0" anchor="t">
            <a:normAutofit lnSpcReduction="10000"/>
          </a:bodyPr>
          <a:lstStyle/>
          <a:p>
            <a:pPr algn="l"/>
            <a:br>
              <a:rPr lang="en-GB" sz="1200">
                <a:latin typeface="Arial" panose="020B0604020202020204" pitchFamily="34" charset="0"/>
                <a:cs typeface="Arial" panose="020B0604020202020204" pitchFamily="34" charset="0"/>
              </a:rPr>
            </a:br>
            <a:r>
              <a:rPr lang="en-GB" sz="1400">
                <a:solidFill>
                  <a:schemeClr val="bg1"/>
                </a:solidFill>
                <a:latin typeface="Arial"/>
                <a:cs typeface="Arial"/>
              </a:rPr>
              <a:t>There is concern about the rise of </a:t>
            </a:r>
            <a:r>
              <a:rPr lang="en-GB" sz="1400" b="1">
                <a:solidFill>
                  <a:schemeClr val="bg1"/>
                </a:solidFill>
                <a:latin typeface="Arial"/>
                <a:cs typeface="Arial"/>
              </a:rPr>
              <a:t>childhood obesity </a:t>
            </a:r>
            <a:r>
              <a:rPr lang="en-GB" sz="1400">
                <a:solidFill>
                  <a:schemeClr val="bg1"/>
                </a:solidFill>
                <a:latin typeface="Arial"/>
                <a:cs typeface="Arial"/>
              </a:rPr>
              <a:t>and the implications of obesity persisting into adulthood. </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The risk of obesity in adulthood and risk of future obesity-related ill health are greater as children get older. Studies tracking child obesity into adulthood have found that the probability of children who are overweight or living with obesity becoming overweight or obese adults increases with age. </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The health consequences of childhood obesity include Type 2 Diabetes, hypertension and the exacerbation of conditions such as asthma and psychological problems such as social isolation, low self-esteem, teasing and bullying.</a:t>
            </a:r>
          </a:p>
          <a:p>
            <a:pPr algn="l"/>
            <a:r>
              <a:rPr lang="en-GB" sz="1400">
                <a:solidFill>
                  <a:schemeClr val="bg1"/>
                </a:solidFill>
                <a:latin typeface="Arial"/>
                <a:cs typeface="Arial"/>
              </a:rPr>
              <a:t>19.9% of </a:t>
            </a:r>
            <a:r>
              <a:rPr lang="en-GB" sz="1400" b="1">
                <a:solidFill>
                  <a:schemeClr val="bg1"/>
                </a:solidFill>
                <a:latin typeface="Arial"/>
                <a:cs typeface="Arial"/>
              </a:rPr>
              <a:t>Reception</a:t>
            </a:r>
            <a:r>
              <a:rPr lang="en-GB" sz="1400">
                <a:solidFill>
                  <a:schemeClr val="bg1"/>
                </a:solidFill>
                <a:latin typeface="Arial"/>
                <a:cs typeface="Arial"/>
              </a:rPr>
              <a:t> children were overweight or living with obesity in 2024/25, lower than both London and England.</a:t>
            </a:r>
            <a:br>
              <a:rPr lang="en-GB" sz="1400">
                <a:latin typeface="Arial"/>
                <a:cs typeface="Arial"/>
              </a:rPr>
            </a:br>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DACB20CE-46E2-33E3-2990-AF9041E6472A}"/>
              </a:ext>
            </a:extLst>
          </p:cNvPr>
          <p:cNvSpPr txBox="1">
            <a:spLocks/>
          </p:cNvSpPr>
          <p:nvPr/>
        </p:nvSpPr>
        <p:spPr>
          <a:xfrm>
            <a:off x="-1" y="-1535"/>
            <a:ext cx="12196994" cy="84926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Public Health, prevalence of overweight (including obesity) in Reception aged children</a:t>
            </a:r>
          </a:p>
        </p:txBody>
      </p:sp>
      <p:pic>
        <p:nvPicPr>
          <p:cNvPr id="7" name="Picture 6">
            <a:extLst>
              <a:ext uri="{FF2B5EF4-FFF2-40B4-BE49-F238E27FC236}">
                <a16:creationId xmlns:a16="http://schemas.microsoft.com/office/drawing/2014/main" id="{933AD12B-7CBA-CAED-A945-A045DCCDB606}"/>
              </a:ext>
            </a:extLst>
          </p:cNvPr>
          <p:cNvPicPr>
            <a:picLocks noChangeAspect="1"/>
          </p:cNvPicPr>
          <p:nvPr/>
        </p:nvPicPr>
        <p:blipFill>
          <a:blip r:embed="rId2"/>
          <a:stretch>
            <a:fillRect/>
          </a:stretch>
        </p:blipFill>
        <p:spPr>
          <a:xfrm>
            <a:off x="158503" y="985308"/>
            <a:ext cx="5937497" cy="5535083"/>
          </a:xfrm>
          <a:prstGeom prst="rect">
            <a:avLst/>
          </a:prstGeom>
        </p:spPr>
      </p:pic>
      <p:pic>
        <p:nvPicPr>
          <p:cNvPr id="10" name="Picture 9">
            <a:extLst>
              <a:ext uri="{FF2B5EF4-FFF2-40B4-BE49-F238E27FC236}">
                <a16:creationId xmlns:a16="http://schemas.microsoft.com/office/drawing/2014/main" id="{AF257CA4-E9A9-82F3-4D0A-0DC3D5136639}"/>
              </a:ext>
            </a:extLst>
          </p:cNvPr>
          <p:cNvPicPr>
            <a:picLocks noChangeAspect="1"/>
          </p:cNvPicPr>
          <p:nvPr/>
        </p:nvPicPr>
        <p:blipFill>
          <a:blip r:embed="rId3"/>
          <a:stretch>
            <a:fillRect/>
          </a:stretch>
        </p:blipFill>
        <p:spPr>
          <a:xfrm>
            <a:off x="6730409" y="4476905"/>
            <a:ext cx="4610743" cy="2191056"/>
          </a:xfrm>
          <a:prstGeom prst="rect">
            <a:avLst/>
          </a:prstGeom>
        </p:spPr>
      </p:pic>
    </p:spTree>
    <p:extLst>
      <p:ext uri="{BB962C8B-B14F-4D97-AF65-F5344CB8AC3E}">
        <p14:creationId xmlns:p14="http://schemas.microsoft.com/office/powerpoint/2010/main" val="3323211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AC332-82A6-8C65-17FF-715DFF09A57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390FF7-2B8C-8B64-BC02-C58575125A0F}"/>
              </a:ext>
            </a:extLst>
          </p:cNvPr>
          <p:cNvSpPr>
            <a:spLocks noGrp="1"/>
          </p:cNvSpPr>
          <p:nvPr>
            <p:ph type="subTitle" idx="1"/>
          </p:nvPr>
        </p:nvSpPr>
        <p:spPr>
          <a:xfrm>
            <a:off x="6540645" y="980573"/>
            <a:ext cx="5651355" cy="2323066"/>
          </a:xfrm>
          <a:solidFill>
            <a:srgbClr val="005148"/>
          </a:solidFill>
        </p:spPr>
        <p:txBody>
          <a:bodyPr vert="horz" lIns="91440" tIns="45720" rIns="91440" bIns="45720" rtlCol="0" anchor="t">
            <a:normAutofit/>
          </a:bodyPr>
          <a:lstStyle/>
          <a:p>
            <a:pPr algn="l"/>
            <a:r>
              <a:rPr lang="en-GB" sz="1400">
                <a:solidFill>
                  <a:schemeClr val="bg1"/>
                </a:solidFill>
                <a:latin typeface="Arial"/>
                <a:cs typeface="Arial"/>
              </a:rPr>
              <a:t>Year 6 prevalence of overweight (including obesity) was 36.2% in 2024/25; this represents a difference of 16.3 percentage points from Reception to Year 6, similar to London but higher than England differences (16.2 and 12.7).</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Hillingdon’s trend is below England for Reception but above England for Year 6. Reducing childhood obesity is a strategic priority for Hillingdon’s Health and Wellbeing Board throughout 2025-28. </a:t>
            </a:r>
          </a:p>
        </p:txBody>
      </p:sp>
      <p:sp>
        <p:nvSpPr>
          <p:cNvPr id="12" name="Subtitle 2">
            <a:extLst>
              <a:ext uri="{FF2B5EF4-FFF2-40B4-BE49-F238E27FC236}">
                <a16:creationId xmlns:a16="http://schemas.microsoft.com/office/drawing/2014/main" id="{9D8D93AF-BCAB-09AB-36A2-DAFB88E57241}"/>
              </a:ext>
            </a:extLst>
          </p:cNvPr>
          <p:cNvSpPr txBox="1">
            <a:spLocks/>
          </p:cNvSpPr>
          <p:nvPr/>
        </p:nvSpPr>
        <p:spPr>
          <a:xfrm>
            <a:off x="-1" y="-1535"/>
            <a:ext cx="12196994" cy="72660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Public Health, prevalence of overweight (including obesity) in Year 6 children</a:t>
            </a:r>
          </a:p>
        </p:txBody>
      </p:sp>
      <p:pic>
        <p:nvPicPr>
          <p:cNvPr id="7" name="Picture 6">
            <a:extLst>
              <a:ext uri="{FF2B5EF4-FFF2-40B4-BE49-F238E27FC236}">
                <a16:creationId xmlns:a16="http://schemas.microsoft.com/office/drawing/2014/main" id="{5F82419B-BCD0-AF2B-97A2-FA53B8850382}"/>
              </a:ext>
            </a:extLst>
          </p:cNvPr>
          <p:cNvPicPr>
            <a:picLocks noChangeAspect="1"/>
          </p:cNvPicPr>
          <p:nvPr/>
        </p:nvPicPr>
        <p:blipFill>
          <a:blip r:embed="rId2"/>
          <a:stretch>
            <a:fillRect/>
          </a:stretch>
        </p:blipFill>
        <p:spPr>
          <a:xfrm>
            <a:off x="6652889" y="4297588"/>
            <a:ext cx="4639322" cy="2238687"/>
          </a:xfrm>
          <a:prstGeom prst="rect">
            <a:avLst/>
          </a:prstGeom>
        </p:spPr>
      </p:pic>
      <p:pic>
        <p:nvPicPr>
          <p:cNvPr id="10" name="Picture 9">
            <a:extLst>
              <a:ext uri="{FF2B5EF4-FFF2-40B4-BE49-F238E27FC236}">
                <a16:creationId xmlns:a16="http://schemas.microsoft.com/office/drawing/2014/main" id="{DC1F3FEB-67C7-C7D0-C1E2-08B10519BF73}"/>
              </a:ext>
            </a:extLst>
          </p:cNvPr>
          <p:cNvPicPr>
            <a:picLocks noChangeAspect="1"/>
          </p:cNvPicPr>
          <p:nvPr/>
        </p:nvPicPr>
        <p:blipFill>
          <a:blip r:embed="rId3"/>
          <a:stretch>
            <a:fillRect/>
          </a:stretch>
        </p:blipFill>
        <p:spPr>
          <a:xfrm>
            <a:off x="145806" y="895350"/>
            <a:ext cx="6257192" cy="5810250"/>
          </a:xfrm>
          <a:prstGeom prst="rect">
            <a:avLst/>
          </a:prstGeom>
        </p:spPr>
      </p:pic>
    </p:spTree>
    <p:extLst>
      <p:ext uri="{BB962C8B-B14F-4D97-AF65-F5344CB8AC3E}">
        <p14:creationId xmlns:p14="http://schemas.microsoft.com/office/powerpoint/2010/main" val="3821880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65484-764E-9023-3434-5873A51BA8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A3D722-D067-F7A0-B469-D9F3837F0D63}"/>
              </a:ext>
            </a:extLst>
          </p:cNvPr>
          <p:cNvSpPr>
            <a:spLocks noGrp="1"/>
          </p:cNvSpPr>
          <p:nvPr>
            <p:ph type="subTitle" idx="1"/>
          </p:nvPr>
        </p:nvSpPr>
        <p:spPr>
          <a:xfrm>
            <a:off x="8915400" y="769915"/>
            <a:ext cx="3292637" cy="6099059"/>
          </a:xfrm>
          <a:solidFill>
            <a:srgbClr val="005148"/>
          </a:solidFill>
        </p:spPr>
        <p:txBody>
          <a:bodyPr vert="horz" lIns="91440" tIns="45720" rIns="91440" bIns="45720" rtlCol="0" anchor="t">
            <a:normAutofit/>
          </a:bodyPr>
          <a:lstStyle/>
          <a:p>
            <a:pPr algn="l"/>
            <a:br>
              <a:rPr lang="en-GB" sz="1400">
                <a:latin typeface="Arial" panose="020B0604020202020204" pitchFamily="34" charset="0"/>
                <a:cs typeface="Arial" panose="020B0604020202020204" pitchFamily="34" charset="0"/>
              </a:rPr>
            </a:br>
            <a:r>
              <a:rPr lang="en-GB" sz="1400">
                <a:solidFill>
                  <a:schemeClr val="bg1"/>
                </a:solidFill>
                <a:latin typeface="Arial"/>
                <a:cs typeface="Arial"/>
              </a:rPr>
              <a:t>This is the percentage of respondents aged 19 and over, doing less than 30 moderate intensity equivalent (MIE) minutes' physical activity per week in bouts of 10 minutes or more in the previous 28 days expressed as a percentage of the total number of respondents.</a:t>
            </a:r>
          </a:p>
          <a:p>
            <a:pPr algn="l"/>
            <a:r>
              <a:rPr lang="en-GB" sz="1400">
                <a:solidFill>
                  <a:schemeClr val="bg1"/>
                </a:solidFill>
                <a:latin typeface="Arial"/>
                <a:cs typeface="Arial"/>
              </a:rPr>
              <a:t>In 2024/25, the percentage of </a:t>
            </a:r>
            <a:r>
              <a:rPr lang="en-GB" sz="1400" b="1">
                <a:solidFill>
                  <a:schemeClr val="bg1"/>
                </a:solidFill>
                <a:latin typeface="Arial"/>
                <a:cs typeface="Arial"/>
              </a:rPr>
              <a:t>physically inactive</a:t>
            </a:r>
            <a:r>
              <a:rPr lang="en-GB" sz="1400">
                <a:solidFill>
                  <a:schemeClr val="bg1"/>
                </a:solidFill>
                <a:latin typeface="Arial"/>
                <a:cs typeface="Arial"/>
              </a:rPr>
              <a:t> adults in Hillingdon was 30.8%, above the London average of 21.9%.</a:t>
            </a:r>
            <a:br>
              <a:rPr lang="en-GB" sz="1400">
                <a:latin typeface="Arial"/>
                <a:cs typeface="Arial"/>
              </a:rPr>
            </a:br>
            <a:br>
              <a:rPr lang="en-GB" sz="1400">
                <a:latin typeface="Arial"/>
                <a:cs typeface="Arial"/>
              </a:rPr>
            </a:br>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270A7338-1406-BF58-0D64-214274157A94}"/>
              </a:ext>
            </a:extLst>
          </p:cNvPr>
          <p:cNvSpPr txBox="1">
            <a:spLocks/>
          </p:cNvSpPr>
          <p:nvPr/>
        </p:nvSpPr>
        <p:spPr>
          <a:xfrm>
            <a:off x="-1" y="-1535"/>
            <a:ext cx="12208038" cy="560953"/>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Children, Families, Health and Care</a:t>
            </a:r>
            <a:r>
              <a:rPr lang="en-GB" b="1">
                <a:solidFill>
                  <a:schemeClr val="bg1"/>
                </a:solidFill>
                <a:latin typeface="Arial"/>
                <a:cs typeface="Arial"/>
              </a:rPr>
              <a:t> </a:t>
            </a:r>
            <a:r>
              <a:rPr lang="en-GB">
                <a:solidFill>
                  <a:schemeClr val="bg1"/>
                </a:solidFill>
                <a:latin typeface="Arial"/>
                <a:cs typeface="Arial"/>
              </a:rPr>
              <a:t>– Public Health, physical activity (adults)</a:t>
            </a:r>
          </a:p>
        </p:txBody>
      </p:sp>
      <p:pic>
        <p:nvPicPr>
          <p:cNvPr id="8" name="Picture 7">
            <a:extLst>
              <a:ext uri="{FF2B5EF4-FFF2-40B4-BE49-F238E27FC236}">
                <a16:creationId xmlns:a16="http://schemas.microsoft.com/office/drawing/2014/main" id="{48A89F10-C41A-F922-3DE0-4FA80FFA6084}"/>
              </a:ext>
            </a:extLst>
          </p:cNvPr>
          <p:cNvPicPr>
            <a:picLocks noChangeAspect="1"/>
          </p:cNvPicPr>
          <p:nvPr/>
        </p:nvPicPr>
        <p:blipFill>
          <a:blip r:embed="rId2"/>
          <a:stretch>
            <a:fillRect/>
          </a:stretch>
        </p:blipFill>
        <p:spPr>
          <a:xfrm>
            <a:off x="151809" y="701381"/>
            <a:ext cx="6801441" cy="4290022"/>
          </a:xfrm>
          <a:prstGeom prst="rect">
            <a:avLst/>
          </a:prstGeom>
        </p:spPr>
      </p:pic>
      <p:pic>
        <p:nvPicPr>
          <p:cNvPr id="10" name="Picture 9">
            <a:extLst>
              <a:ext uri="{FF2B5EF4-FFF2-40B4-BE49-F238E27FC236}">
                <a16:creationId xmlns:a16="http://schemas.microsoft.com/office/drawing/2014/main" id="{B834AB05-74B5-DF85-D239-CC07E14A7199}"/>
              </a:ext>
            </a:extLst>
          </p:cNvPr>
          <p:cNvPicPr>
            <a:picLocks noChangeAspect="1"/>
          </p:cNvPicPr>
          <p:nvPr/>
        </p:nvPicPr>
        <p:blipFill>
          <a:blip r:embed="rId3"/>
          <a:stretch>
            <a:fillRect/>
          </a:stretch>
        </p:blipFill>
        <p:spPr>
          <a:xfrm>
            <a:off x="0" y="4960265"/>
            <a:ext cx="8439741" cy="1897735"/>
          </a:xfrm>
          <a:prstGeom prst="rect">
            <a:avLst/>
          </a:prstGeom>
        </p:spPr>
      </p:pic>
    </p:spTree>
    <p:extLst>
      <p:ext uri="{BB962C8B-B14F-4D97-AF65-F5344CB8AC3E}">
        <p14:creationId xmlns:p14="http://schemas.microsoft.com/office/powerpoint/2010/main" val="1675189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FCE87-790C-B9B5-312D-F74A6DFF7156}"/>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F717015A-08E2-2E30-E6AC-63EE0606A3A3}"/>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C2959909-549F-122B-F194-D97640AC1602}"/>
              </a:ext>
            </a:extLst>
          </p:cNvPr>
          <p:cNvSpPr/>
          <p:nvPr/>
        </p:nvSpPr>
        <p:spPr>
          <a:xfrm>
            <a:off x="0" y="3512"/>
            <a:ext cx="12202078"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32F7B88F-EFD4-18EF-49D8-573E57C37219}"/>
              </a:ext>
            </a:extLst>
          </p:cNvPr>
          <p:cNvSpPr txBox="1"/>
          <p:nvPr/>
        </p:nvSpPr>
        <p:spPr>
          <a:xfrm>
            <a:off x="238372" y="3764843"/>
            <a:ext cx="8572420" cy="830997"/>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Cabinet Member: Cllr Adam Bennett</a:t>
            </a:r>
          </a:p>
          <a:p>
            <a:r>
              <a:rPr lang="en-GB" sz="2400">
                <a:solidFill>
                  <a:schemeClr val="bg1"/>
                </a:solidFill>
                <a:latin typeface="Arial"/>
                <a:cs typeface="Arial"/>
              </a:rPr>
              <a:t>Portfolio: Community, Environment and Enforcement</a:t>
            </a:r>
          </a:p>
        </p:txBody>
      </p:sp>
      <p:sp>
        <p:nvSpPr>
          <p:cNvPr id="2" name="TextBox 1">
            <a:extLst>
              <a:ext uri="{FF2B5EF4-FFF2-40B4-BE49-F238E27FC236}">
                <a16:creationId xmlns:a16="http://schemas.microsoft.com/office/drawing/2014/main" id="{3520D036-2531-26C3-C99E-9F95AB2B936A}"/>
              </a:ext>
            </a:extLst>
          </p:cNvPr>
          <p:cNvSpPr txBox="1"/>
          <p:nvPr/>
        </p:nvSpPr>
        <p:spPr>
          <a:xfrm>
            <a:off x="8135236" y="3185406"/>
            <a:ext cx="3800104" cy="369332"/>
          </a:xfrm>
          <a:prstGeom prst="rect">
            <a:avLst/>
          </a:prstGeom>
          <a:noFill/>
        </p:spPr>
        <p:txBody>
          <a:bodyPr wrap="square" rtlCol="0">
            <a:spAutoFit/>
          </a:bodyPr>
          <a:lstStyle/>
          <a:p>
            <a:pPr algn="ctr"/>
            <a:r>
              <a:rPr lang="en-GB">
                <a:solidFill>
                  <a:schemeClr val="bg1"/>
                </a:solidFill>
              </a:rPr>
              <a:t>Our commitments to residents </a:t>
            </a:r>
          </a:p>
        </p:txBody>
      </p:sp>
      <p:sp>
        <p:nvSpPr>
          <p:cNvPr id="9" name="Rectangle 8">
            <a:extLst>
              <a:ext uri="{FF2B5EF4-FFF2-40B4-BE49-F238E27FC236}">
                <a16:creationId xmlns:a16="http://schemas.microsoft.com/office/drawing/2014/main" id="{0A2435B3-5040-CC4D-CA45-829A14E3E059}"/>
              </a:ext>
            </a:extLst>
          </p:cNvPr>
          <p:cNvSpPr/>
          <p:nvPr/>
        </p:nvSpPr>
        <p:spPr>
          <a:xfrm>
            <a:off x="7955985" y="4298071"/>
            <a:ext cx="4144488" cy="343607"/>
          </a:xfrm>
          <a:prstGeom prst="rect">
            <a:avLst/>
          </a:prstGeom>
          <a:solidFill>
            <a:srgbClr val="F9B2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Safe and strong communities </a:t>
            </a:r>
          </a:p>
        </p:txBody>
      </p:sp>
      <p:sp>
        <p:nvSpPr>
          <p:cNvPr id="10" name="Rectangle 9">
            <a:extLst>
              <a:ext uri="{FF2B5EF4-FFF2-40B4-BE49-F238E27FC236}">
                <a16:creationId xmlns:a16="http://schemas.microsoft.com/office/drawing/2014/main" id="{6721E1F1-F30F-7C1D-7145-8E17648BED65}"/>
              </a:ext>
            </a:extLst>
          </p:cNvPr>
          <p:cNvSpPr/>
          <p:nvPr/>
        </p:nvSpPr>
        <p:spPr>
          <a:xfrm>
            <a:off x="7955985" y="4759407"/>
            <a:ext cx="4144488" cy="343607"/>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green and sustainable borough </a:t>
            </a:r>
          </a:p>
        </p:txBody>
      </p:sp>
      <p:pic>
        <p:nvPicPr>
          <p:cNvPr id="6" name="Picture 5">
            <a:extLst>
              <a:ext uri="{FF2B5EF4-FFF2-40B4-BE49-F238E27FC236}">
                <a16:creationId xmlns:a16="http://schemas.microsoft.com/office/drawing/2014/main" id="{24DDB0CC-A289-2E8A-7F41-46AFD60F8B74}"/>
              </a:ext>
            </a:extLst>
          </p:cNvPr>
          <p:cNvPicPr>
            <a:picLocks noChangeAspect="1"/>
          </p:cNvPicPr>
          <p:nvPr/>
        </p:nvPicPr>
        <p:blipFill>
          <a:blip r:embed="rId3"/>
          <a:stretch>
            <a:fillRect/>
          </a:stretch>
        </p:blipFill>
        <p:spPr>
          <a:xfrm>
            <a:off x="7942641" y="3781044"/>
            <a:ext cx="4157832" cy="493819"/>
          </a:xfrm>
          <a:prstGeom prst="rect">
            <a:avLst/>
          </a:prstGeom>
        </p:spPr>
      </p:pic>
      <p:pic>
        <p:nvPicPr>
          <p:cNvPr id="7" name="Picture 6">
            <a:extLst>
              <a:ext uri="{FF2B5EF4-FFF2-40B4-BE49-F238E27FC236}">
                <a16:creationId xmlns:a16="http://schemas.microsoft.com/office/drawing/2014/main" id="{88666255-23F8-2457-0323-930994644712}"/>
              </a:ext>
            </a:extLst>
          </p:cNvPr>
          <p:cNvPicPr>
            <a:picLocks noChangeAspect="1"/>
          </p:cNvPicPr>
          <p:nvPr/>
        </p:nvPicPr>
        <p:blipFill>
          <a:blip r:embed="rId4"/>
          <a:stretch>
            <a:fillRect/>
          </a:stretch>
        </p:blipFill>
        <p:spPr>
          <a:xfrm>
            <a:off x="425196" y="318381"/>
            <a:ext cx="1905000" cy="2867025"/>
          </a:xfrm>
          <a:prstGeom prst="rect">
            <a:avLst/>
          </a:prstGeom>
        </p:spPr>
      </p:pic>
    </p:spTree>
    <p:extLst>
      <p:ext uri="{BB962C8B-B14F-4D97-AF65-F5344CB8AC3E}">
        <p14:creationId xmlns:p14="http://schemas.microsoft.com/office/powerpoint/2010/main" val="5654767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03E71-9959-6460-0DB4-46715CB4CD7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9535C06-BB0C-F4E3-A0F5-7EF8041E5476}"/>
              </a:ext>
            </a:extLst>
          </p:cNvPr>
          <p:cNvSpPr/>
          <p:nvPr/>
        </p:nvSpPr>
        <p:spPr>
          <a:xfrm>
            <a:off x="-505" y="3512"/>
            <a:ext cx="12192000" cy="6854488"/>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173FAF6F-E04F-8121-2E7E-C05000FBD80F}"/>
              </a:ext>
            </a:extLst>
          </p:cNvPr>
          <p:cNvSpPr txBox="1"/>
          <p:nvPr/>
        </p:nvSpPr>
        <p:spPr>
          <a:xfrm>
            <a:off x="266700" y="150012"/>
            <a:ext cx="11592220" cy="461665"/>
          </a:xfrm>
          <a:prstGeom prst="rect">
            <a:avLst/>
          </a:prstGeom>
          <a:noFill/>
        </p:spPr>
        <p:txBody>
          <a:bodyPr wrap="square" lIns="91440" tIns="45720" rIns="91440" bIns="45720" rtlCol="0" anchor="t">
            <a:spAutoFit/>
          </a:bodyPr>
          <a:lstStyle/>
          <a:p>
            <a:r>
              <a:rPr lang="en-GB" sz="2400" b="1">
                <a:solidFill>
                  <a:schemeClr val="bg1"/>
                </a:solidFill>
                <a:latin typeface="Arial"/>
                <a:cs typeface="Arial"/>
              </a:rPr>
              <a:t>Corporate Director: Dan Kennedy, Residents Services </a:t>
            </a:r>
          </a:p>
        </p:txBody>
      </p:sp>
      <p:sp>
        <p:nvSpPr>
          <p:cNvPr id="7" name="Subtitle 2">
            <a:extLst>
              <a:ext uri="{FF2B5EF4-FFF2-40B4-BE49-F238E27FC236}">
                <a16:creationId xmlns:a16="http://schemas.microsoft.com/office/drawing/2014/main" id="{52170BF1-51F4-2475-D969-7DACF2B0B8DA}"/>
              </a:ext>
            </a:extLst>
          </p:cNvPr>
          <p:cNvSpPr>
            <a:spLocks noGrp="1"/>
          </p:cNvSpPr>
          <p:nvPr>
            <p:ph type="subTitle" idx="1"/>
          </p:nvPr>
        </p:nvSpPr>
        <p:spPr>
          <a:xfrm>
            <a:off x="188388" y="758177"/>
            <a:ext cx="11814213" cy="5798079"/>
          </a:xfrm>
          <a:solidFill>
            <a:srgbClr val="005148"/>
          </a:solidFill>
        </p:spPr>
        <p:txBody>
          <a:bodyPr vert="horz" lIns="91440" tIns="45720" rIns="91440" bIns="45720" rtlCol="0" anchor="t">
            <a:noAutofit/>
          </a:bodyPr>
          <a:lstStyle/>
          <a:p>
            <a:pPr algn="l"/>
            <a:r>
              <a:rPr lang="en-GB" sz="1600" b="1">
                <a:solidFill>
                  <a:schemeClr val="bg1"/>
                </a:solidFill>
                <a:latin typeface="Arial"/>
                <a:cs typeface="Arial"/>
              </a:rPr>
              <a:t>Green spaces and trees - </a:t>
            </a:r>
            <a:r>
              <a:rPr lang="en-GB" sz="1600">
                <a:solidFill>
                  <a:schemeClr val="bg1"/>
                </a:solidFill>
                <a:latin typeface="Arial"/>
                <a:cs typeface="Arial"/>
              </a:rPr>
              <a:t>Both the green spaces and trees slides describe a year-on-year reduction in resident service requests, suggesting maintenance activity is starting to reduce the volume of issues being reported. For green spaces, the main request categories remain overgrowth and weeds; for trees, the dominant issues are branches and tree health, with fewer requests about roots. The reduction in enquiries is due to better targeting of common issues, and, in the case of trees, support from an updated tree policy.</a:t>
            </a:r>
          </a:p>
          <a:p>
            <a:pPr algn="l"/>
            <a:r>
              <a:rPr lang="en-GB" sz="1600" b="1">
                <a:solidFill>
                  <a:schemeClr val="bg1"/>
                </a:solidFill>
                <a:latin typeface="Arial"/>
                <a:cs typeface="Arial"/>
              </a:rPr>
              <a:t>Anti-social behaviour (ASB) and crime - </a:t>
            </a:r>
            <a:r>
              <a:rPr lang="en-GB" sz="1600">
                <a:solidFill>
                  <a:schemeClr val="bg1"/>
                </a:solidFill>
                <a:latin typeface="Arial"/>
                <a:cs typeface="Arial"/>
              </a:rPr>
              <a:t>Anti-social behaviour remains persistently high — monthly ASB enquiries average over 600 per month, with some seasonal variation but no real sign of a sustained drop. Relative performance is better than London overall — despite the high absolute numbers, Hillingdon has consistently lower rates than the London average. Crime levels are also high and fairly stable — recorded crime averages around 2,600 incidents per month, fluctuating month to month but without a major directional shift.</a:t>
            </a:r>
          </a:p>
          <a:p>
            <a:pPr algn="l"/>
            <a:r>
              <a:rPr lang="en-GB" sz="1600" b="1">
                <a:solidFill>
                  <a:schemeClr val="bg1"/>
                </a:solidFill>
                <a:latin typeface="Arial"/>
                <a:cs typeface="Arial"/>
              </a:rPr>
              <a:t>Residual waste and recycling performance - </a:t>
            </a:r>
            <a:r>
              <a:rPr lang="en-GB" sz="1600">
                <a:solidFill>
                  <a:schemeClr val="bg1"/>
                </a:solidFill>
                <a:latin typeface="Arial"/>
                <a:cs typeface="Arial"/>
              </a:rPr>
              <a:t>Residual household waste rates are higher than average when lower rates are preferred — Hillingdon collected 532 kg per household in 2024/25, above the London average of 487 kg. Recycling and composting performance is a stronger area — Hillingdon records 37% of household waste sent for recycling and composting, ahead of the London average of 32%. Food waste separation is slightly ahead of average — the food composting slide reports 4.5%, just above the London average of 4%, with improvement efforts focused on trials in blocks of flats and resident education campaigns. In summary, the borough appears to be doing better on selected recovery streams like recycling and composting, but produces a higher level of residual waste overall.</a:t>
            </a:r>
          </a:p>
          <a:p>
            <a:pPr algn="l"/>
            <a:r>
              <a:rPr lang="en-GB" sz="1600" b="1">
                <a:solidFill>
                  <a:schemeClr val="bg1"/>
                </a:solidFill>
                <a:latin typeface="Arial"/>
                <a:cs typeface="Arial"/>
              </a:rPr>
              <a:t>Fly-tipping enforcement - </a:t>
            </a:r>
            <a:r>
              <a:rPr lang="en-GB" sz="1600">
                <a:solidFill>
                  <a:schemeClr val="bg1"/>
                </a:solidFill>
                <a:latin typeface="Arial"/>
                <a:cs typeface="Arial"/>
              </a:rPr>
              <a:t>Enforcement activity is exceptionally low relative to London — Hillingdon records 24 enforcement actions per 1,000 incidents, compared with a London average of 638.9. Data coverage is part of the caveat — the incidents shown are only those reported to the local authority and exclude incidents reported directly to the Environment Agency. What it means in practice — this is presented less as a clean performance judgment and more as a reminder that enforcement statistics need context before drawing conclusions.</a:t>
            </a:r>
          </a:p>
          <a:p>
            <a:pPr algn="l"/>
            <a:endParaRPr lang="en-GB"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573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0C2E6-FF22-3733-8E67-E0C65D4193F3}"/>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22F3DF09-4CBF-55B4-9612-4123BD1CE51C}"/>
              </a:ext>
            </a:extLst>
          </p:cNvPr>
          <p:cNvSpPr txBox="1">
            <a:spLocks/>
          </p:cNvSpPr>
          <p:nvPr/>
        </p:nvSpPr>
        <p:spPr>
          <a:xfrm>
            <a:off x="-1" y="2135"/>
            <a:ext cx="12195742" cy="45043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Green Spaces</a:t>
            </a:r>
          </a:p>
          <a:p>
            <a:pPr algn="l"/>
            <a:r>
              <a:rPr lang="en-GB" b="1">
                <a:solidFill>
                  <a:schemeClr val="bg1"/>
                </a:solidFill>
                <a:latin typeface="Arial"/>
                <a:cs typeface="Arial"/>
              </a:rPr>
              <a:t> </a:t>
            </a:r>
          </a:p>
        </p:txBody>
      </p:sp>
      <p:sp>
        <p:nvSpPr>
          <p:cNvPr id="5" name="Subtitle 2">
            <a:extLst>
              <a:ext uri="{FF2B5EF4-FFF2-40B4-BE49-F238E27FC236}">
                <a16:creationId xmlns:a16="http://schemas.microsoft.com/office/drawing/2014/main" id="{92E5A3E1-9895-6F9B-ECFA-FEDE9D1DD2CC}"/>
              </a:ext>
            </a:extLst>
          </p:cNvPr>
          <p:cNvSpPr txBox="1">
            <a:spLocks/>
          </p:cNvSpPr>
          <p:nvPr/>
        </p:nvSpPr>
        <p:spPr>
          <a:xfrm>
            <a:off x="8919157" y="613891"/>
            <a:ext cx="3272843" cy="6241973"/>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chemeClr val="bg1"/>
                </a:solidFill>
                <a:latin typeface="Arial"/>
                <a:cs typeface="Arial"/>
              </a:rPr>
              <a:t>Fewer service requests about green spaces suggest improvements are making a real impact.</a:t>
            </a:r>
            <a:endParaRPr lang="en-US">
              <a:solidFill>
                <a:schemeClr val="bg1"/>
              </a:solidFill>
            </a:endParaRPr>
          </a:p>
          <a:p>
            <a:pPr algn="l"/>
            <a:br>
              <a:rPr lang="en-GB" sz="1400" b="1">
                <a:latin typeface="Arial"/>
                <a:cs typeface="Arial"/>
              </a:rPr>
            </a:br>
            <a:r>
              <a:rPr lang="en-GB" sz="1400">
                <a:solidFill>
                  <a:schemeClr val="bg1"/>
                </a:solidFill>
                <a:latin typeface="Arial"/>
                <a:cs typeface="Arial"/>
              </a:rPr>
              <a:t>This chart shows a year-on-year reduction in service requests related to green spaces - such as overgrowth, weeds, grass cutting, and parks. Most requests in 2025/26 focused on overgrowth and weeds, but the overall decline points to more effective maintenance and positive outcomes for residents.</a:t>
            </a:r>
            <a:endParaRPr lang="en-GB">
              <a:solidFill>
                <a:schemeClr val="bg1"/>
              </a:solidFill>
            </a:endParaRPr>
          </a:p>
          <a:p>
            <a:pPr algn="l"/>
            <a:r>
              <a:rPr lang="en-GB" sz="1400">
                <a:solidFill>
                  <a:schemeClr val="bg1"/>
                </a:solidFill>
                <a:latin typeface="Arial"/>
                <a:cs typeface="Arial"/>
              </a:rPr>
              <a:t>By targeting the most common issues and listening to community feedback, the council has reduced new reports and helped keep parks and green areas cleaner, better maintained, and more enjoyable for everyone.</a:t>
            </a:r>
          </a:p>
          <a:p>
            <a:pPr algn="l"/>
            <a:endParaRPr lang="en-GB" sz="1400">
              <a:solidFill>
                <a:schemeClr val="bg1"/>
              </a:solidFill>
              <a:latin typeface="Arial"/>
              <a:ea typeface="Roboto"/>
              <a:cs typeface="Arial"/>
            </a:endParaRPr>
          </a:p>
          <a:p>
            <a:pPr algn="l"/>
            <a:endParaRPr lang="en-GB" sz="1400">
              <a:solidFill>
                <a:schemeClr val="bg1"/>
              </a:solidFill>
              <a:latin typeface="Arial" panose="020B0604020202020204" pitchFamily="34" charset="0"/>
              <a:ea typeface="Roboto"/>
              <a:cs typeface="Arial" panose="020B0604020202020204" pitchFamily="34" charset="0"/>
            </a:endParaRPr>
          </a:p>
          <a:p>
            <a:pPr algn="l"/>
            <a:endParaRPr lang="en-GB" sz="1400">
              <a:solidFill>
                <a:schemeClr val="bg1"/>
              </a:solidFill>
              <a:latin typeface="Arial" panose="020B0604020202020204" pitchFamily="34" charset="0"/>
              <a:ea typeface="Roboto"/>
              <a:cs typeface="Arial" panose="020B0604020202020204" pitchFamily="34" charset="0"/>
            </a:endParaRPr>
          </a:p>
          <a:p>
            <a:pPr algn="l"/>
            <a:endParaRPr lang="en-GB" sz="1400">
              <a:solidFill>
                <a:schemeClr val="bg1"/>
              </a:solidFill>
              <a:latin typeface="Arial" panose="020B0604020202020204" pitchFamily="34" charset="0"/>
              <a:ea typeface="Roboto"/>
              <a:cs typeface="Arial" panose="020B0604020202020204" pitchFamily="34" charset="0"/>
            </a:endParaRPr>
          </a:p>
          <a:p>
            <a:pPr algn="l"/>
            <a:endParaRPr lang="en-GB" sz="1400">
              <a:solidFill>
                <a:schemeClr val="bg1"/>
              </a:solidFill>
              <a:latin typeface="Arial" panose="020B0604020202020204" pitchFamily="34" charset="0"/>
              <a:ea typeface="Roboto"/>
              <a:cs typeface="Arial" panose="020B0604020202020204" pitchFamily="34" charset="0"/>
            </a:endParaRPr>
          </a:p>
          <a:p>
            <a:pPr algn="l"/>
            <a:endParaRPr lang="en-GB" sz="1400">
              <a:solidFill>
                <a:schemeClr val="bg1"/>
              </a:solidFill>
              <a:latin typeface="Arial" panose="020B0604020202020204" pitchFamily="34" charset="0"/>
              <a:ea typeface="Roboto"/>
              <a:cs typeface="Arial" panose="020B0604020202020204" pitchFamily="34" charset="0"/>
            </a:endParaRPr>
          </a:p>
        </p:txBody>
      </p:sp>
      <p:pic>
        <p:nvPicPr>
          <p:cNvPr id="6" name="Picture 5">
            <a:extLst>
              <a:ext uri="{FF2B5EF4-FFF2-40B4-BE49-F238E27FC236}">
                <a16:creationId xmlns:a16="http://schemas.microsoft.com/office/drawing/2014/main" id="{DFEB7037-CACE-AEB1-79A3-D835DF471036}"/>
              </a:ext>
            </a:extLst>
          </p:cNvPr>
          <p:cNvPicPr>
            <a:picLocks noChangeAspect="1"/>
          </p:cNvPicPr>
          <p:nvPr/>
        </p:nvPicPr>
        <p:blipFill>
          <a:blip r:embed="rId3"/>
          <a:stretch>
            <a:fillRect/>
          </a:stretch>
        </p:blipFill>
        <p:spPr>
          <a:xfrm>
            <a:off x="229145" y="732645"/>
            <a:ext cx="8421560" cy="5258533"/>
          </a:xfrm>
          <a:prstGeom prst="rect">
            <a:avLst/>
          </a:prstGeom>
        </p:spPr>
      </p:pic>
    </p:spTree>
    <p:extLst>
      <p:ext uri="{BB962C8B-B14F-4D97-AF65-F5344CB8AC3E}">
        <p14:creationId xmlns:p14="http://schemas.microsoft.com/office/powerpoint/2010/main" val="1000065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95B6-812A-B93C-6BE2-0DAA2C4C06E6}"/>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D804F8EA-4FC6-6E39-D0A4-BAE2DC9C12EE}"/>
              </a:ext>
            </a:extLst>
          </p:cNvPr>
          <p:cNvSpPr txBox="1">
            <a:spLocks/>
          </p:cNvSpPr>
          <p:nvPr/>
        </p:nvSpPr>
        <p:spPr>
          <a:xfrm>
            <a:off x="-1" y="2135"/>
            <a:ext cx="12195742" cy="48356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a:t>
            </a:r>
            <a:r>
              <a:rPr lang="en-GB" b="1">
                <a:solidFill>
                  <a:schemeClr val="bg1"/>
                </a:solidFill>
                <a:latin typeface="Arial"/>
                <a:cs typeface="Arial"/>
              </a:rPr>
              <a:t>Trees</a:t>
            </a:r>
            <a:endParaRPr lang="en-GB">
              <a:solidFill>
                <a:schemeClr val="bg1"/>
              </a:solidFill>
              <a:latin typeface="Arial"/>
              <a:cs typeface="Arial"/>
            </a:endParaRPr>
          </a:p>
          <a:p>
            <a:pPr algn="l"/>
            <a:r>
              <a:rPr lang="en-GB" b="1">
                <a:solidFill>
                  <a:schemeClr val="bg1"/>
                </a:solidFill>
                <a:latin typeface="Arial"/>
                <a:cs typeface="Arial"/>
              </a:rPr>
              <a:t> </a:t>
            </a:r>
          </a:p>
        </p:txBody>
      </p:sp>
      <p:sp>
        <p:nvSpPr>
          <p:cNvPr id="5" name="Subtitle 2">
            <a:extLst>
              <a:ext uri="{FF2B5EF4-FFF2-40B4-BE49-F238E27FC236}">
                <a16:creationId xmlns:a16="http://schemas.microsoft.com/office/drawing/2014/main" id="{95BB49C1-DD6F-184A-9633-6FAE44C2784C}"/>
              </a:ext>
            </a:extLst>
          </p:cNvPr>
          <p:cNvSpPr txBox="1">
            <a:spLocks/>
          </p:cNvSpPr>
          <p:nvPr/>
        </p:nvSpPr>
        <p:spPr>
          <a:xfrm>
            <a:off x="8928988" y="633928"/>
            <a:ext cx="3263012" cy="6224072"/>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chemeClr val="bg1"/>
                </a:solidFill>
                <a:latin typeface="Arial"/>
                <a:cs typeface="Arial"/>
              </a:rPr>
              <a:t>Fewer tree-related service requests suggest positive progress in local tree management.</a:t>
            </a:r>
            <a:br>
              <a:rPr lang="en-GB" sz="1400" b="1">
                <a:latin typeface="Arial"/>
                <a:cs typeface="Arial"/>
              </a:rPr>
            </a:br>
            <a:br>
              <a:rPr lang="en-GB" sz="1400" b="1">
                <a:latin typeface="Arial"/>
                <a:cs typeface="Arial"/>
              </a:rPr>
            </a:br>
            <a:r>
              <a:rPr lang="en-GB" sz="1400">
                <a:solidFill>
                  <a:schemeClr val="bg1"/>
                </a:solidFill>
                <a:latin typeface="Arial"/>
                <a:cs typeface="Arial"/>
              </a:rPr>
              <a:t>This chart shows the trend in service requests regarding trees - covering issues like branches, tree health, and roots. Most requests in 2025/26 focused on branches and health, with fewer concerns about roots.</a:t>
            </a:r>
            <a:endParaRPr lang="en-US">
              <a:solidFill>
                <a:schemeClr val="bg1"/>
              </a:solidFill>
            </a:endParaRPr>
          </a:p>
          <a:p>
            <a:pPr algn="l"/>
            <a:r>
              <a:rPr lang="en-GB" sz="1400">
                <a:solidFill>
                  <a:schemeClr val="bg1"/>
                </a:solidFill>
                <a:latin typeface="Arial"/>
                <a:cs typeface="Arial"/>
              </a:rPr>
              <a:t>The overall reduction in reports indicates that the council’s proactive approach is working assisted by an updated tree policy. By targeting the most common issues, the council has improved response and maintenance - helping to keep Hillingdon’s trees healthy, safe, and enjoyable for all.  This approach is being actively applied in 2026/27.</a:t>
            </a:r>
          </a:p>
          <a:p>
            <a:pPr algn="l"/>
            <a:endParaRPr lang="en-GB" sz="1400">
              <a:solidFill>
                <a:schemeClr val="bg1"/>
              </a:solidFill>
              <a:latin typeface="Arial"/>
              <a:ea typeface="Roboto"/>
              <a:cs typeface="Arial"/>
            </a:endParaRPr>
          </a:p>
          <a:p>
            <a:pPr algn="l"/>
            <a:endParaRPr lang="en-GB" sz="1400">
              <a:solidFill>
                <a:schemeClr val="bg1"/>
              </a:solidFill>
              <a:latin typeface="Arial" panose="020B0604020202020204" pitchFamily="34" charset="0"/>
              <a:ea typeface="Roboto"/>
              <a:cs typeface="Arial" panose="020B0604020202020204" pitchFamily="34" charset="0"/>
            </a:endParaRPr>
          </a:p>
          <a:p>
            <a:pPr algn="l"/>
            <a:endParaRPr lang="en-GB" sz="1400">
              <a:solidFill>
                <a:schemeClr val="bg1"/>
              </a:solidFill>
              <a:latin typeface="Arial" panose="020B0604020202020204" pitchFamily="34" charset="0"/>
              <a:ea typeface="Roboto"/>
              <a:cs typeface="Arial" panose="020B0604020202020204" pitchFamily="34" charset="0"/>
            </a:endParaRPr>
          </a:p>
          <a:p>
            <a:pPr algn="l"/>
            <a:endParaRPr lang="en-GB" sz="1400">
              <a:solidFill>
                <a:schemeClr val="bg1"/>
              </a:solidFill>
              <a:latin typeface="Arial" panose="020B0604020202020204" pitchFamily="34" charset="0"/>
              <a:ea typeface="Roboto"/>
              <a:cs typeface="Arial" panose="020B0604020202020204" pitchFamily="34" charset="0"/>
            </a:endParaRPr>
          </a:p>
        </p:txBody>
      </p:sp>
      <p:pic>
        <p:nvPicPr>
          <p:cNvPr id="6" name="Picture 5">
            <a:extLst>
              <a:ext uri="{FF2B5EF4-FFF2-40B4-BE49-F238E27FC236}">
                <a16:creationId xmlns:a16="http://schemas.microsoft.com/office/drawing/2014/main" id="{893855A8-E20F-C698-D16C-E6BFD29FF2FD}"/>
              </a:ext>
            </a:extLst>
          </p:cNvPr>
          <p:cNvPicPr>
            <a:picLocks noChangeAspect="1"/>
          </p:cNvPicPr>
          <p:nvPr/>
        </p:nvPicPr>
        <p:blipFill>
          <a:blip r:embed="rId3"/>
          <a:stretch>
            <a:fillRect/>
          </a:stretch>
        </p:blipFill>
        <p:spPr>
          <a:xfrm>
            <a:off x="252851" y="633928"/>
            <a:ext cx="8370898" cy="5297639"/>
          </a:xfrm>
          <a:prstGeom prst="rect">
            <a:avLst/>
          </a:prstGeom>
        </p:spPr>
      </p:pic>
    </p:spTree>
    <p:extLst>
      <p:ext uri="{BB962C8B-B14F-4D97-AF65-F5344CB8AC3E}">
        <p14:creationId xmlns:p14="http://schemas.microsoft.com/office/powerpoint/2010/main" val="64972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F9B17-5AFC-0AB7-C102-10E07B314372}"/>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A149CD4-13EF-AEC0-0EC6-706D8396EF35}"/>
              </a:ext>
            </a:extLst>
          </p:cNvPr>
          <p:cNvSpPr txBox="1">
            <a:spLocks/>
          </p:cNvSpPr>
          <p:nvPr/>
        </p:nvSpPr>
        <p:spPr>
          <a:xfrm>
            <a:off x="0" y="799058"/>
            <a:ext cx="3499790" cy="2760547"/>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r>
              <a:rPr lang="en-GB" sz="1200">
                <a:latin typeface="Arial"/>
                <a:ea typeface="Roboto"/>
                <a:cs typeface="Roboto"/>
              </a:rPr>
            </a:br>
            <a:r>
              <a:rPr lang="en-GB" sz="1400" b="1">
                <a:solidFill>
                  <a:schemeClr val="bg1"/>
                </a:solidFill>
                <a:latin typeface="Arial"/>
                <a:ea typeface="Roboto"/>
                <a:cs typeface="Arial"/>
              </a:rPr>
              <a:t>Everyone deserves to feel safe in their community.</a:t>
            </a:r>
            <a:br>
              <a:rPr lang="en-GB" sz="1400" b="1">
                <a:latin typeface="Arial"/>
                <a:ea typeface="Roboto"/>
                <a:cs typeface="Arial"/>
              </a:rPr>
            </a:br>
            <a:br>
              <a:rPr lang="en-GB" sz="1400" b="1">
                <a:latin typeface="Arial"/>
                <a:ea typeface="Roboto"/>
                <a:cs typeface="Arial"/>
              </a:rPr>
            </a:br>
            <a:r>
              <a:rPr lang="en-GB" sz="1400">
                <a:solidFill>
                  <a:schemeClr val="bg1"/>
                </a:solidFill>
                <a:latin typeface="Arial"/>
                <a:ea typeface="Roboto"/>
                <a:cs typeface="Arial"/>
              </a:rPr>
              <a:t>This chart shows the monthly anti-social behaviour (ASB) cases reported. Despite seasonal ups and downs, case numbers stayed consistently high - averaging over 600 per month.</a:t>
            </a:r>
            <a:endParaRPr lang="en-US">
              <a:solidFill>
                <a:schemeClr val="bg1"/>
              </a:solidFill>
              <a:cs typeface="Arial"/>
            </a:endParaRPr>
          </a:p>
          <a:p>
            <a:pPr algn="l"/>
            <a:r>
              <a:rPr lang="en-GB" sz="1400">
                <a:solidFill>
                  <a:schemeClr val="bg1"/>
                </a:solidFill>
                <a:latin typeface="Arial"/>
                <a:ea typeface="Roboto"/>
                <a:cs typeface="Arial"/>
              </a:rPr>
              <a:t>Sharing this data keeps residents informed, fosters transparency, and empowers targeted community action to tackle persistent issues.</a:t>
            </a:r>
            <a:endParaRPr lang="en-GB">
              <a:solidFill>
                <a:schemeClr val="bg1"/>
              </a:solidFill>
              <a:cs typeface="Arial"/>
            </a:endParaRPr>
          </a:p>
        </p:txBody>
      </p:sp>
      <p:sp>
        <p:nvSpPr>
          <p:cNvPr id="6" name="Subtitle 2">
            <a:extLst>
              <a:ext uri="{FF2B5EF4-FFF2-40B4-BE49-F238E27FC236}">
                <a16:creationId xmlns:a16="http://schemas.microsoft.com/office/drawing/2014/main" id="{885CA64E-21D0-314C-9463-02D6E5824CC9}"/>
              </a:ext>
            </a:extLst>
          </p:cNvPr>
          <p:cNvSpPr txBox="1">
            <a:spLocks/>
          </p:cNvSpPr>
          <p:nvPr/>
        </p:nvSpPr>
        <p:spPr>
          <a:xfrm>
            <a:off x="8296276" y="3710555"/>
            <a:ext cx="3899466" cy="3142613"/>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Hillingdon has consistently recorded lower rates than the London average. </a:t>
            </a:r>
          </a:p>
          <a:p>
            <a:pPr algn="l"/>
            <a:r>
              <a:rPr lang="en-GB" sz="1400">
                <a:solidFill>
                  <a:schemeClr val="bg1"/>
                </a:solidFill>
                <a:latin typeface="Arial"/>
                <a:cs typeface="Arial"/>
              </a:rPr>
              <a:t>Hillingdon’s rates decreased in the first half of the year but show a peak in October; rates then started to decrease throughout the rest of 2025, with 2026 now showing an increase. </a:t>
            </a:r>
            <a:br>
              <a:rPr lang="en-GB" sz="1200">
                <a:solidFill>
                  <a:schemeClr val="bg1"/>
                </a:solidFill>
                <a:latin typeface="Arial"/>
              </a:rPr>
            </a:br>
            <a:endParaRPr lang="en-GB" sz="1400">
              <a:solidFill>
                <a:schemeClr val="bg1"/>
              </a:solidFill>
              <a:latin typeface="Arial"/>
              <a:ea typeface="Calibri"/>
              <a:cs typeface="Arial"/>
            </a:endParaRPr>
          </a:p>
        </p:txBody>
      </p:sp>
      <p:sp>
        <p:nvSpPr>
          <p:cNvPr id="12" name="Subtitle 2">
            <a:extLst>
              <a:ext uri="{FF2B5EF4-FFF2-40B4-BE49-F238E27FC236}">
                <a16:creationId xmlns:a16="http://schemas.microsoft.com/office/drawing/2014/main" id="{1D74471C-665F-7FF0-B9EA-07F9BDC2A7CD}"/>
              </a:ext>
            </a:extLst>
          </p:cNvPr>
          <p:cNvSpPr txBox="1">
            <a:spLocks/>
          </p:cNvSpPr>
          <p:nvPr/>
        </p:nvSpPr>
        <p:spPr>
          <a:xfrm>
            <a:off x="-1" y="-1535"/>
            <a:ext cx="12195742" cy="594083"/>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Anti-Social Behaviour (ASB)</a:t>
            </a:r>
          </a:p>
        </p:txBody>
      </p:sp>
      <p:pic>
        <p:nvPicPr>
          <p:cNvPr id="15" name="Picture 14">
            <a:extLst>
              <a:ext uri="{FF2B5EF4-FFF2-40B4-BE49-F238E27FC236}">
                <a16:creationId xmlns:a16="http://schemas.microsoft.com/office/drawing/2014/main" id="{B10BD966-2646-7D8E-9FC6-C4D45CA3B81C}"/>
              </a:ext>
            </a:extLst>
          </p:cNvPr>
          <p:cNvPicPr>
            <a:picLocks noChangeAspect="1"/>
          </p:cNvPicPr>
          <p:nvPr/>
        </p:nvPicPr>
        <p:blipFill>
          <a:blip r:embed="rId3"/>
          <a:stretch>
            <a:fillRect/>
          </a:stretch>
        </p:blipFill>
        <p:spPr>
          <a:xfrm>
            <a:off x="285032" y="3688180"/>
            <a:ext cx="7087317" cy="3142613"/>
          </a:xfrm>
          <a:prstGeom prst="rect">
            <a:avLst/>
          </a:prstGeom>
        </p:spPr>
      </p:pic>
      <p:pic>
        <p:nvPicPr>
          <p:cNvPr id="4" name="Picture 3">
            <a:extLst>
              <a:ext uri="{FF2B5EF4-FFF2-40B4-BE49-F238E27FC236}">
                <a16:creationId xmlns:a16="http://schemas.microsoft.com/office/drawing/2014/main" id="{F6B47226-EAAA-21D2-0A28-E737A5E06E2E}"/>
              </a:ext>
            </a:extLst>
          </p:cNvPr>
          <p:cNvPicPr>
            <a:picLocks noChangeAspect="1"/>
          </p:cNvPicPr>
          <p:nvPr/>
        </p:nvPicPr>
        <p:blipFill>
          <a:blip r:embed="rId4"/>
          <a:stretch>
            <a:fillRect/>
          </a:stretch>
        </p:blipFill>
        <p:spPr>
          <a:xfrm>
            <a:off x="3683263" y="833606"/>
            <a:ext cx="8400583" cy="2613515"/>
          </a:xfrm>
          <a:prstGeom prst="rect">
            <a:avLst/>
          </a:prstGeom>
        </p:spPr>
      </p:pic>
    </p:spTree>
    <p:extLst>
      <p:ext uri="{BB962C8B-B14F-4D97-AF65-F5344CB8AC3E}">
        <p14:creationId xmlns:p14="http://schemas.microsoft.com/office/powerpoint/2010/main" val="24819653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D5C0D-2EC7-A6E4-341B-7B1B200B1BA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797436E7-03D4-87A0-5E5E-DEF949D99646}"/>
              </a:ext>
            </a:extLst>
          </p:cNvPr>
          <p:cNvSpPr txBox="1">
            <a:spLocks/>
          </p:cNvSpPr>
          <p:nvPr/>
        </p:nvSpPr>
        <p:spPr>
          <a:xfrm>
            <a:off x="-8045" y="5417574"/>
            <a:ext cx="12195742" cy="144166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200" b="1">
                <a:solidFill>
                  <a:schemeClr val="bg1"/>
                </a:solidFill>
                <a:latin typeface="Arial"/>
                <a:cs typeface="Arial"/>
              </a:rPr>
              <a:t>Everyone deserves to feel secure in their community. </a:t>
            </a:r>
            <a:r>
              <a:rPr lang="en-GB" sz="1200">
                <a:solidFill>
                  <a:schemeClr val="bg1"/>
                </a:solidFill>
                <a:latin typeface="Arial"/>
                <a:cs typeface="Arial"/>
              </a:rPr>
              <a:t>This chart shows monthly recorded crime volumes for the 2025/26 financial year. While figures fluctuated month to month, overall crime levels remained high—averaging 2,600 incidents a month. Sharing this data raises awareness, promotes accountability, and supports evidence-based crime prevention strategies.</a:t>
            </a:r>
            <a:endParaRPr lang="en-GB" sz="1200">
              <a:solidFill>
                <a:schemeClr val="bg1"/>
              </a:solidFill>
            </a:endParaRPr>
          </a:p>
          <a:p>
            <a:pPr algn="l"/>
            <a:r>
              <a:rPr lang="en-GB" sz="1200">
                <a:solidFill>
                  <a:schemeClr val="bg1"/>
                </a:solidFill>
                <a:latin typeface="Arial"/>
                <a:cs typeface="Arial"/>
              </a:rPr>
              <a:t>The bottom chart compares 12-month rolling crime rates in Hillingdon and the London average, where both areas follow a similar, relatively stable pattern over time. Crime levels in both areas highlight the ongoing need for sustained prevention efforts and active community engagement.</a:t>
            </a:r>
            <a:endParaRPr lang="en-GB" sz="1200">
              <a:solidFill>
                <a:schemeClr val="bg1"/>
              </a:solidFill>
            </a:endParaRPr>
          </a:p>
        </p:txBody>
      </p:sp>
      <p:sp>
        <p:nvSpPr>
          <p:cNvPr id="12" name="Subtitle 2">
            <a:extLst>
              <a:ext uri="{FF2B5EF4-FFF2-40B4-BE49-F238E27FC236}">
                <a16:creationId xmlns:a16="http://schemas.microsoft.com/office/drawing/2014/main" id="{C046DC48-5A46-9880-B627-90554224172E}"/>
              </a:ext>
            </a:extLst>
          </p:cNvPr>
          <p:cNvSpPr txBox="1">
            <a:spLocks/>
          </p:cNvSpPr>
          <p:nvPr/>
        </p:nvSpPr>
        <p:spPr>
          <a:xfrm>
            <a:off x="-1" y="-1535"/>
            <a:ext cx="12195742" cy="75973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Crime </a:t>
            </a:r>
          </a:p>
        </p:txBody>
      </p:sp>
      <p:pic>
        <p:nvPicPr>
          <p:cNvPr id="6" name="Picture 5">
            <a:extLst>
              <a:ext uri="{FF2B5EF4-FFF2-40B4-BE49-F238E27FC236}">
                <a16:creationId xmlns:a16="http://schemas.microsoft.com/office/drawing/2014/main" id="{88EBE657-4B54-49A4-102E-2361A72EFEFC}"/>
              </a:ext>
            </a:extLst>
          </p:cNvPr>
          <p:cNvPicPr>
            <a:picLocks noChangeAspect="1"/>
          </p:cNvPicPr>
          <p:nvPr/>
        </p:nvPicPr>
        <p:blipFill>
          <a:blip r:embed="rId3"/>
          <a:stretch>
            <a:fillRect/>
          </a:stretch>
        </p:blipFill>
        <p:spPr>
          <a:xfrm>
            <a:off x="619433" y="758200"/>
            <a:ext cx="10269383" cy="4544059"/>
          </a:xfrm>
          <a:prstGeom prst="rect">
            <a:avLst/>
          </a:prstGeom>
        </p:spPr>
      </p:pic>
    </p:spTree>
    <p:extLst>
      <p:ext uri="{BB962C8B-B14F-4D97-AF65-F5344CB8AC3E}">
        <p14:creationId xmlns:p14="http://schemas.microsoft.com/office/powerpoint/2010/main" val="10917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B4FC5-221B-B23F-6C47-54FE01F70E46}"/>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1A87DF06-3EC4-4302-E055-7AF3C3621EF8}"/>
              </a:ext>
            </a:extLst>
          </p:cNvPr>
          <p:cNvSpPr txBox="1">
            <a:spLocks/>
          </p:cNvSpPr>
          <p:nvPr/>
        </p:nvSpPr>
        <p:spPr>
          <a:xfrm>
            <a:off x="2258" y="4952540"/>
            <a:ext cx="12191431" cy="1906743"/>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This is the number of new residents who are asking for support that are at risk of being homeless leading to increases in temporary accommodation usage and spend.</a:t>
            </a:r>
          </a:p>
          <a:p>
            <a:pPr algn="l"/>
            <a:r>
              <a:rPr lang="en-GB" sz="1400">
                <a:solidFill>
                  <a:schemeClr val="bg1"/>
                </a:solidFill>
                <a:latin typeface="Arial"/>
                <a:cs typeface="Arial"/>
              </a:rPr>
              <a:t>The number of new homelessness presentations each month has shown a significant increase during the last three years. In </a:t>
            </a:r>
            <a:r>
              <a:rPr lang="en-GB" sz="1400" b="1">
                <a:solidFill>
                  <a:schemeClr val="bg1"/>
                </a:solidFill>
                <a:latin typeface="Arial"/>
                <a:cs typeface="Arial"/>
              </a:rPr>
              <a:t>April 2023</a:t>
            </a:r>
            <a:r>
              <a:rPr lang="en-GB" sz="1400">
                <a:solidFill>
                  <a:schemeClr val="bg1"/>
                </a:solidFill>
                <a:latin typeface="Arial"/>
                <a:cs typeface="Arial"/>
              </a:rPr>
              <a:t>, there were </a:t>
            </a:r>
            <a:r>
              <a:rPr lang="en-GB" sz="1400" b="1">
                <a:solidFill>
                  <a:schemeClr val="bg1"/>
                </a:solidFill>
                <a:latin typeface="Arial"/>
                <a:cs typeface="Arial"/>
              </a:rPr>
              <a:t>297</a:t>
            </a:r>
            <a:r>
              <a:rPr lang="en-GB" sz="1400">
                <a:solidFill>
                  <a:schemeClr val="bg1"/>
                </a:solidFill>
                <a:latin typeface="Arial"/>
                <a:cs typeface="Arial"/>
              </a:rPr>
              <a:t> new cases, rising sharply to a peak of </a:t>
            </a:r>
            <a:r>
              <a:rPr lang="en-GB" sz="1400" b="1">
                <a:solidFill>
                  <a:schemeClr val="bg1"/>
                </a:solidFill>
                <a:latin typeface="Arial"/>
                <a:cs typeface="Arial"/>
              </a:rPr>
              <a:t>722</a:t>
            </a:r>
            <a:r>
              <a:rPr lang="en-GB" sz="1400">
                <a:solidFill>
                  <a:schemeClr val="bg1"/>
                </a:solidFill>
                <a:latin typeface="Arial"/>
                <a:cs typeface="Arial"/>
              </a:rPr>
              <a:t> in </a:t>
            </a:r>
            <a:r>
              <a:rPr lang="en-GB" sz="1400" b="1">
                <a:solidFill>
                  <a:schemeClr val="bg1"/>
                </a:solidFill>
                <a:latin typeface="Arial"/>
                <a:cs typeface="Arial"/>
              </a:rPr>
              <a:t>October 2025, </a:t>
            </a:r>
            <a:r>
              <a:rPr lang="en-GB" sz="1400">
                <a:solidFill>
                  <a:schemeClr val="bg1"/>
                </a:solidFill>
                <a:latin typeface="Arial"/>
                <a:cs typeface="Arial"/>
              </a:rPr>
              <a:t>indicating a </a:t>
            </a:r>
            <a:r>
              <a:rPr lang="en-GB" sz="1400" b="1">
                <a:solidFill>
                  <a:schemeClr val="bg1"/>
                </a:solidFill>
                <a:latin typeface="Arial"/>
                <a:cs typeface="Arial"/>
              </a:rPr>
              <a:t>year-on-year upward trend</a:t>
            </a:r>
            <a:r>
              <a:rPr lang="en-GB" sz="1400">
                <a:solidFill>
                  <a:schemeClr val="bg1"/>
                </a:solidFill>
                <a:latin typeface="Arial"/>
                <a:cs typeface="Arial"/>
              </a:rPr>
              <a:t>. This suggests increasing pressure on housing and support services, particularly during the </a:t>
            </a:r>
            <a:r>
              <a:rPr lang="en-GB" sz="1400" b="1">
                <a:solidFill>
                  <a:schemeClr val="bg1"/>
                </a:solidFill>
                <a:latin typeface="Arial"/>
                <a:cs typeface="Arial"/>
              </a:rPr>
              <a:t>winter months</a:t>
            </a:r>
            <a:r>
              <a:rPr lang="en-GB" sz="1400">
                <a:solidFill>
                  <a:schemeClr val="bg1"/>
                </a:solidFill>
                <a:latin typeface="Arial"/>
                <a:cs typeface="Arial"/>
              </a:rPr>
              <a:t>, where figures were consistently above </a:t>
            </a:r>
            <a:r>
              <a:rPr lang="en-GB" sz="1400" b="1">
                <a:solidFill>
                  <a:schemeClr val="bg1"/>
                </a:solidFill>
                <a:latin typeface="Arial"/>
                <a:cs typeface="Arial"/>
              </a:rPr>
              <a:t>600</a:t>
            </a:r>
            <a:r>
              <a:rPr lang="en-GB" sz="1400">
                <a:solidFill>
                  <a:schemeClr val="bg1"/>
                </a:solidFill>
                <a:latin typeface="Arial"/>
                <a:cs typeface="Arial"/>
              </a:rPr>
              <a:t>.</a:t>
            </a:r>
          </a:p>
          <a:p>
            <a:endParaRPr lang="en-GB">
              <a:solidFill>
                <a:schemeClr val="bg1"/>
              </a:solidFill>
            </a:endParaRPr>
          </a:p>
        </p:txBody>
      </p:sp>
      <p:sp>
        <p:nvSpPr>
          <p:cNvPr id="12" name="Subtitle 2">
            <a:extLst>
              <a:ext uri="{FF2B5EF4-FFF2-40B4-BE49-F238E27FC236}">
                <a16:creationId xmlns:a16="http://schemas.microsoft.com/office/drawing/2014/main" id="{55D45E6A-FE32-FECF-1877-E58FA05E3642}"/>
              </a:ext>
            </a:extLst>
          </p:cNvPr>
          <p:cNvSpPr txBox="1">
            <a:spLocks/>
          </p:cNvSpPr>
          <p:nvPr/>
        </p:nvSpPr>
        <p:spPr>
          <a:xfrm>
            <a:off x="12879" y="0"/>
            <a:ext cx="12192001" cy="99718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Housing Needs and Homelessness</a:t>
            </a:r>
            <a:endParaRPr lang="en-GB" b="1">
              <a:solidFill>
                <a:schemeClr val="bg1"/>
              </a:solidFill>
              <a:latin typeface="Arial"/>
              <a:cs typeface="Arial"/>
            </a:endParaRPr>
          </a:p>
        </p:txBody>
      </p:sp>
      <p:pic>
        <p:nvPicPr>
          <p:cNvPr id="3" name="Picture 2">
            <a:extLst>
              <a:ext uri="{FF2B5EF4-FFF2-40B4-BE49-F238E27FC236}">
                <a16:creationId xmlns:a16="http://schemas.microsoft.com/office/drawing/2014/main" id="{82F34B3B-AA1F-628A-2CD0-C5F7D5336C4B}"/>
              </a:ext>
            </a:extLst>
          </p:cNvPr>
          <p:cNvPicPr>
            <a:picLocks noChangeAspect="1"/>
          </p:cNvPicPr>
          <p:nvPr/>
        </p:nvPicPr>
        <p:blipFill>
          <a:blip r:embed="rId3"/>
          <a:stretch>
            <a:fillRect/>
          </a:stretch>
        </p:blipFill>
        <p:spPr>
          <a:xfrm>
            <a:off x="1225643" y="1478344"/>
            <a:ext cx="9740713" cy="2993032"/>
          </a:xfrm>
          <a:prstGeom prst="rect">
            <a:avLst/>
          </a:prstGeom>
        </p:spPr>
      </p:pic>
    </p:spTree>
    <p:extLst>
      <p:ext uri="{BB962C8B-B14F-4D97-AF65-F5344CB8AC3E}">
        <p14:creationId xmlns:p14="http://schemas.microsoft.com/office/powerpoint/2010/main" val="3356370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111F6-7BE8-7DF9-81D6-F1F0A370410A}"/>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9AE384FE-01D0-173D-F6F0-1394387A587B}"/>
              </a:ext>
            </a:extLst>
          </p:cNvPr>
          <p:cNvSpPr txBox="1">
            <a:spLocks/>
          </p:cNvSpPr>
          <p:nvPr/>
        </p:nvSpPr>
        <p:spPr>
          <a:xfrm>
            <a:off x="9047933" y="704889"/>
            <a:ext cx="3146483" cy="6157617"/>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chemeClr val="bg1"/>
                </a:solidFill>
                <a:latin typeface="Arial"/>
                <a:cs typeface="Arial"/>
              </a:rPr>
              <a:t>Household waste levels impact both the environment and local services.</a:t>
            </a:r>
            <a:br>
              <a:rPr lang="en-GB" sz="1400" b="1">
                <a:latin typeface="Arial"/>
                <a:cs typeface="Arial"/>
              </a:rPr>
            </a:br>
            <a:endParaRPr lang="en-GB" sz="1400" b="1">
              <a:solidFill>
                <a:schemeClr val="bg1"/>
              </a:solidFill>
              <a:latin typeface="Arial"/>
              <a:cs typeface="Arial"/>
            </a:endParaRPr>
          </a:p>
          <a:p>
            <a:pPr algn="l"/>
            <a:r>
              <a:rPr lang="en-GB" sz="1400">
                <a:solidFill>
                  <a:schemeClr val="bg1"/>
                </a:solidFill>
                <a:latin typeface="Arial"/>
                <a:cs typeface="Arial"/>
              </a:rPr>
              <a:t>This chart shows residual household waste per household (kg) collected by each London borough in 2024/25. Hillingdon collected 532 kg per household, above the London average of 487 kg per household.</a:t>
            </a:r>
            <a:endParaRPr lang="en-US">
              <a:solidFill>
                <a:schemeClr val="bg1"/>
              </a:solidFill>
            </a:endParaRPr>
          </a:p>
          <a:p>
            <a:pPr algn="l"/>
            <a:endParaRPr lang="en-GB" sz="1400">
              <a:solidFill>
                <a:schemeClr val="bg1"/>
              </a:solidFill>
              <a:latin typeface="Arial"/>
              <a:cs typeface="Arial"/>
            </a:endParaRPr>
          </a:p>
          <a:p>
            <a:pPr algn="l"/>
            <a:r>
              <a:rPr lang="en-GB" sz="1400">
                <a:solidFill>
                  <a:schemeClr val="bg1"/>
                </a:solidFill>
                <a:latin typeface="Arial"/>
                <a:cs typeface="Arial"/>
              </a:rPr>
              <a:t>Higher waste volumes suggest greater environmental pressure and increased demand on local infrastructure. Reducing waste through recycling, reusing, and mindful consumption is key to keeping Hillingdon cleaner, greener, and more sustainable.</a:t>
            </a:r>
            <a:br>
              <a:rPr lang="en-GB" sz="1400">
                <a:latin typeface="Arial"/>
                <a:cs typeface="Arial"/>
              </a:rPr>
            </a:br>
            <a:br>
              <a:rPr lang="en-GB" sz="1400">
                <a:latin typeface="Arial"/>
                <a:cs typeface="Arial"/>
              </a:rPr>
            </a:br>
            <a:endParaRPr lang="en-GB" sz="1400">
              <a:solidFill>
                <a:schemeClr val="bg1"/>
              </a:solidFill>
              <a:latin typeface="Arial"/>
              <a:cs typeface="Arial"/>
            </a:endParaRPr>
          </a:p>
          <a:p>
            <a:pPr algn="l"/>
            <a:br>
              <a:rPr lang="en-GB" sz="1800"/>
            </a:br>
            <a:endParaRPr lang="en-GB" sz="1400">
              <a:solidFill>
                <a:schemeClr val="bg1"/>
              </a:solidFill>
              <a:latin typeface="Arial"/>
              <a:cs typeface="Arial"/>
            </a:endParaRPr>
          </a:p>
          <a:p>
            <a:pPr algn="l"/>
            <a:br>
              <a:rPr lang="en-GB" sz="1800"/>
            </a:br>
            <a:br>
              <a:rPr lang="en-GB" sz="1800"/>
            </a:br>
            <a:endParaRPr lang="en-GB" sz="1400">
              <a:solidFill>
                <a:schemeClr val="bg1"/>
              </a:solidFill>
              <a:latin typeface="Arial"/>
              <a:ea typeface="Roboto"/>
              <a:cs typeface="Roboto"/>
            </a:endParaRPr>
          </a:p>
        </p:txBody>
      </p:sp>
      <p:sp>
        <p:nvSpPr>
          <p:cNvPr id="12" name="Subtitle 2">
            <a:extLst>
              <a:ext uri="{FF2B5EF4-FFF2-40B4-BE49-F238E27FC236}">
                <a16:creationId xmlns:a16="http://schemas.microsoft.com/office/drawing/2014/main" id="{E70195F2-F7BA-ADCF-C1D4-B9CAD9DB3889}"/>
              </a:ext>
            </a:extLst>
          </p:cNvPr>
          <p:cNvSpPr txBox="1">
            <a:spLocks/>
          </p:cNvSpPr>
          <p:nvPr/>
        </p:nvSpPr>
        <p:spPr>
          <a:xfrm>
            <a:off x="-1" y="-1535"/>
            <a:ext cx="12195742" cy="478053"/>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Household waste (kg per household)</a:t>
            </a:r>
          </a:p>
        </p:txBody>
      </p:sp>
      <p:pic>
        <p:nvPicPr>
          <p:cNvPr id="6" name="Picture 5">
            <a:extLst>
              <a:ext uri="{FF2B5EF4-FFF2-40B4-BE49-F238E27FC236}">
                <a16:creationId xmlns:a16="http://schemas.microsoft.com/office/drawing/2014/main" id="{93051D94-C21B-8396-E4D7-14EEBEF4CA17}"/>
              </a:ext>
            </a:extLst>
          </p:cNvPr>
          <p:cNvPicPr>
            <a:picLocks noChangeAspect="1"/>
          </p:cNvPicPr>
          <p:nvPr/>
        </p:nvPicPr>
        <p:blipFill>
          <a:blip r:embed="rId3"/>
          <a:srcRect b="17232"/>
          <a:stretch>
            <a:fillRect/>
          </a:stretch>
        </p:blipFill>
        <p:spPr>
          <a:xfrm>
            <a:off x="53753" y="5101873"/>
            <a:ext cx="7344585" cy="1632034"/>
          </a:xfrm>
          <a:prstGeom prst="rect">
            <a:avLst/>
          </a:prstGeom>
        </p:spPr>
      </p:pic>
      <p:pic>
        <p:nvPicPr>
          <p:cNvPr id="8" name="Picture 7">
            <a:extLst>
              <a:ext uri="{FF2B5EF4-FFF2-40B4-BE49-F238E27FC236}">
                <a16:creationId xmlns:a16="http://schemas.microsoft.com/office/drawing/2014/main" id="{C7AEC547-ECA0-1477-6171-3367FCA85766}"/>
              </a:ext>
            </a:extLst>
          </p:cNvPr>
          <p:cNvPicPr>
            <a:picLocks noChangeAspect="1"/>
          </p:cNvPicPr>
          <p:nvPr/>
        </p:nvPicPr>
        <p:blipFill>
          <a:blip r:embed="rId4"/>
          <a:stretch>
            <a:fillRect/>
          </a:stretch>
        </p:blipFill>
        <p:spPr>
          <a:xfrm>
            <a:off x="342296" y="604785"/>
            <a:ext cx="6753829" cy="4470321"/>
          </a:xfrm>
          <a:prstGeom prst="rect">
            <a:avLst/>
          </a:prstGeom>
        </p:spPr>
      </p:pic>
    </p:spTree>
    <p:extLst>
      <p:ext uri="{BB962C8B-B14F-4D97-AF65-F5344CB8AC3E}">
        <p14:creationId xmlns:p14="http://schemas.microsoft.com/office/powerpoint/2010/main" val="2634269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5C702-EAA6-36A4-21E0-EACA01EA7A1A}"/>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C23A0802-D50C-0847-2DD0-67C78214EB0B}"/>
              </a:ext>
            </a:extLst>
          </p:cNvPr>
          <p:cNvSpPr txBox="1">
            <a:spLocks/>
          </p:cNvSpPr>
          <p:nvPr/>
        </p:nvSpPr>
        <p:spPr>
          <a:xfrm>
            <a:off x="9047933" y="972741"/>
            <a:ext cx="3156643" cy="5941109"/>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chemeClr val="bg1"/>
                </a:solidFill>
                <a:latin typeface="Arial"/>
                <a:cs typeface="Arial"/>
              </a:rPr>
              <a:t>Our reuse, recycling and composting performance is helping reduce emissions and protecting natural resources.</a:t>
            </a:r>
            <a:br>
              <a:rPr lang="en-GB" sz="1400" b="1">
                <a:latin typeface="Arial"/>
                <a:cs typeface="Arial"/>
              </a:rPr>
            </a:br>
            <a:br>
              <a:rPr lang="en-GB" sz="1400" b="1">
                <a:latin typeface="Arial"/>
                <a:cs typeface="Arial"/>
              </a:rPr>
            </a:br>
            <a:r>
              <a:rPr lang="en-GB" sz="1400">
                <a:solidFill>
                  <a:schemeClr val="bg1"/>
                </a:solidFill>
                <a:latin typeface="Arial"/>
                <a:cs typeface="Arial"/>
              </a:rPr>
              <a:t>This top chart shows the percentage of household waste sent for reuse, recycling and composting—such as food and garden waste—across London boroughs in 2024/25. Hillingdon’s value of 37% is above the London average (32%)</a:t>
            </a:r>
            <a:r>
              <a:rPr lang="en-GB" sz="1400">
                <a:solidFill>
                  <a:schemeClr val="bg1"/>
                </a:solidFill>
                <a:latin typeface="Arial"/>
                <a:ea typeface="Roboto"/>
                <a:cs typeface="Arial"/>
              </a:rPr>
              <a:t>.</a:t>
            </a:r>
            <a:endParaRPr lang="en-GB">
              <a:solidFill>
                <a:schemeClr val="bg1"/>
              </a:solidFill>
            </a:endParaRPr>
          </a:p>
          <a:p>
            <a:pPr algn="l"/>
            <a:r>
              <a:rPr lang="en-GB" sz="1400">
                <a:solidFill>
                  <a:schemeClr val="bg1"/>
                </a:solidFill>
                <a:latin typeface="Arial"/>
                <a:ea typeface="Roboto"/>
                <a:cs typeface="Arial"/>
              </a:rPr>
              <a:t>Hillingdon’s strong performance in this area supports a cleaner, greener borough by cutting emissions and making better use of natural resources.</a:t>
            </a:r>
            <a:br>
              <a:rPr lang="en-GB" sz="1400">
                <a:latin typeface="Arial"/>
                <a:ea typeface="Roboto"/>
                <a:cs typeface="Arial"/>
              </a:rPr>
            </a:br>
            <a:br>
              <a:rPr lang="en-GB" sz="1400">
                <a:latin typeface="Arial"/>
                <a:ea typeface="Roboto"/>
                <a:cs typeface="Arial"/>
              </a:rPr>
            </a:br>
            <a:endParaRPr lang="en-GB" sz="1400">
              <a:solidFill>
                <a:schemeClr val="bg1"/>
              </a:solidFill>
              <a:latin typeface="Arial"/>
              <a:ea typeface="Roboto"/>
              <a:cs typeface="Arial"/>
            </a:endParaRPr>
          </a:p>
        </p:txBody>
      </p:sp>
      <p:sp>
        <p:nvSpPr>
          <p:cNvPr id="12" name="Subtitle 2">
            <a:extLst>
              <a:ext uri="{FF2B5EF4-FFF2-40B4-BE49-F238E27FC236}">
                <a16:creationId xmlns:a16="http://schemas.microsoft.com/office/drawing/2014/main" id="{45198E2D-4C41-379A-408F-2832B49741ED}"/>
              </a:ext>
            </a:extLst>
          </p:cNvPr>
          <p:cNvSpPr txBox="1">
            <a:spLocks/>
          </p:cNvSpPr>
          <p:nvPr/>
        </p:nvSpPr>
        <p:spPr>
          <a:xfrm>
            <a:off x="-1" y="-1535"/>
            <a:ext cx="12195742" cy="56820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a:solidFill>
                  <a:schemeClr val="bg1"/>
                </a:solidFill>
                <a:latin typeface="Arial"/>
                <a:cs typeface="Arial"/>
              </a:rPr>
              <a:t>Community, Environment and Enforcement – Household waste sent for reuse, recycling and composting</a:t>
            </a:r>
          </a:p>
        </p:txBody>
      </p:sp>
      <p:pic>
        <p:nvPicPr>
          <p:cNvPr id="3" name="Picture 2">
            <a:extLst>
              <a:ext uri="{FF2B5EF4-FFF2-40B4-BE49-F238E27FC236}">
                <a16:creationId xmlns:a16="http://schemas.microsoft.com/office/drawing/2014/main" id="{F7D3D7F5-778C-D09E-39A0-DDBDE5131EAF}"/>
              </a:ext>
            </a:extLst>
          </p:cNvPr>
          <p:cNvPicPr>
            <a:picLocks noChangeAspect="1"/>
          </p:cNvPicPr>
          <p:nvPr/>
        </p:nvPicPr>
        <p:blipFill>
          <a:blip r:embed="rId3"/>
          <a:stretch>
            <a:fillRect/>
          </a:stretch>
        </p:blipFill>
        <p:spPr>
          <a:xfrm>
            <a:off x="145293" y="699116"/>
            <a:ext cx="6417432" cy="4070253"/>
          </a:xfrm>
          <a:prstGeom prst="rect">
            <a:avLst/>
          </a:prstGeom>
        </p:spPr>
      </p:pic>
      <p:pic>
        <p:nvPicPr>
          <p:cNvPr id="7" name="Picture 6">
            <a:extLst>
              <a:ext uri="{FF2B5EF4-FFF2-40B4-BE49-F238E27FC236}">
                <a16:creationId xmlns:a16="http://schemas.microsoft.com/office/drawing/2014/main" id="{E97160CC-9512-6901-192B-7D55CD4D4D53}"/>
              </a:ext>
            </a:extLst>
          </p:cNvPr>
          <p:cNvPicPr>
            <a:picLocks noChangeAspect="1"/>
          </p:cNvPicPr>
          <p:nvPr/>
        </p:nvPicPr>
        <p:blipFill>
          <a:blip r:embed="rId4"/>
          <a:srcRect b="18293"/>
          <a:stretch>
            <a:fillRect/>
          </a:stretch>
        </p:blipFill>
        <p:spPr>
          <a:xfrm>
            <a:off x="0" y="4864642"/>
            <a:ext cx="8705088" cy="1914540"/>
          </a:xfrm>
          <a:prstGeom prst="rect">
            <a:avLst/>
          </a:prstGeom>
        </p:spPr>
      </p:pic>
    </p:spTree>
    <p:extLst>
      <p:ext uri="{BB962C8B-B14F-4D97-AF65-F5344CB8AC3E}">
        <p14:creationId xmlns:p14="http://schemas.microsoft.com/office/powerpoint/2010/main" val="33631510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240E-B1DE-F088-1B66-9D2C141C9465}"/>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DA0A7DD-C980-DD46-4A5E-B6E3F3F105DD}"/>
              </a:ext>
            </a:extLst>
          </p:cNvPr>
          <p:cNvSpPr txBox="1">
            <a:spLocks/>
          </p:cNvSpPr>
          <p:nvPr/>
        </p:nvSpPr>
        <p:spPr>
          <a:xfrm>
            <a:off x="8988552" y="965555"/>
            <a:ext cx="3207425" cy="5888238"/>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rgbClr val="FFFFFF"/>
                </a:solidFill>
                <a:latin typeface="Arial"/>
                <a:cs typeface="Arial"/>
              </a:rPr>
              <a:t>Recycling performance is key to reducing environmental impact and waste disposal costs.</a:t>
            </a:r>
            <a:br>
              <a:rPr lang="en-GB" sz="1400" b="1">
                <a:latin typeface="Arial"/>
                <a:cs typeface="Arial"/>
              </a:rPr>
            </a:br>
            <a:br>
              <a:rPr lang="en-GB" sz="1400" b="1">
                <a:latin typeface="Arial"/>
                <a:cs typeface="Arial"/>
              </a:rPr>
            </a:br>
            <a:r>
              <a:rPr lang="en-GB" sz="1400">
                <a:solidFill>
                  <a:srgbClr val="FFFFFF"/>
                </a:solidFill>
                <a:latin typeface="Arial"/>
                <a:cs typeface="Arial"/>
              </a:rPr>
              <a:t>This chart shows the percentage of household waste collected separately as food waste in 2024/25. Hillingdon, marked in red collected 4.5%, just above the London average of 4%.</a:t>
            </a:r>
            <a:endParaRPr lang="en-US" sz="1400">
              <a:solidFill>
                <a:srgbClr val="FFFFFF"/>
              </a:solidFill>
              <a:latin typeface="Arial"/>
              <a:cs typeface="Arial"/>
            </a:endParaRPr>
          </a:p>
          <a:p>
            <a:pPr algn="l"/>
            <a:br>
              <a:rPr lang="en-GB" sz="1400">
                <a:latin typeface="Arial"/>
                <a:cs typeface="Arial"/>
              </a:rPr>
            </a:br>
            <a:r>
              <a:rPr lang="en-GB" sz="1400">
                <a:solidFill>
                  <a:srgbClr val="FFFFFF"/>
                </a:solidFill>
                <a:latin typeface="Arial"/>
                <a:cs typeface="Arial"/>
              </a:rPr>
              <a:t>To improve recycling rates and reduce contamination, Hillingdon is trialling new recycling bins in selected flat blocks, supported by targeted education to encourage correct usage.</a:t>
            </a:r>
            <a:br>
              <a:rPr lang="en-GB" sz="1400">
                <a:latin typeface="Arial"/>
                <a:cs typeface="Arial"/>
              </a:rPr>
            </a:br>
            <a:endParaRPr lang="en-GB" sz="1400">
              <a:solidFill>
                <a:srgbClr val="FFFFFF"/>
              </a:solidFill>
              <a:latin typeface="Arial"/>
              <a:cs typeface="Arial"/>
            </a:endParaRPr>
          </a:p>
          <a:p>
            <a:pPr algn="l"/>
            <a:r>
              <a:rPr lang="en-GB" sz="1400">
                <a:solidFill>
                  <a:srgbClr val="FFFFFF"/>
                </a:solidFill>
                <a:latin typeface="Arial"/>
                <a:cs typeface="Arial"/>
              </a:rPr>
              <a:t>This initiative, alongside community events, features in Hillingdon People magazine, marketing campaigns, and direct communications, aims to raise awareness, foster better habits, and boost both the quality and quantity of recyclable materials collected.</a:t>
            </a:r>
            <a:br>
              <a:rPr lang="en-GB" sz="1400">
                <a:latin typeface="Arial"/>
                <a:cs typeface="Arial"/>
              </a:rPr>
            </a:br>
            <a:br>
              <a:rPr lang="en-GB" sz="1400">
                <a:latin typeface="Arial"/>
                <a:cs typeface="Arial"/>
              </a:rPr>
            </a:br>
            <a:br>
              <a:rPr lang="en-GB" sz="1400">
                <a:latin typeface="Arial"/>
                <a:cs typeface="Arial"/>
              </a:rPr>
            </a:br>
            <a:br>
              <a:rPr lang="en-GB" sz="1400">
                <a:latin typeface="Arial"/>
                <a:cs typeface="Arial"/>
              </a:rPr>
            </a:br>
            <a:endParaRPr lang="en-GB" sz="1400">
              <a:solidFill>
                <a:srgbClr val="FFFFFF"/>
              </a:solidFill>
              <a:latin typeface="Arial"/>
              <a:ea typeface="Roboto"/>
              <a:cs typeface="Arial"/>
            </a:endParaRPr>
          </a:p>
        </p:txBody>
      </p:sp>
      <p:sp>
        <p:nvSpPr>
          <p:cNvPr id="12" name="Subtitle 2">
            <a:extLst>
              <a:ext uri="{FF2B5EF4-FFF2-40B4-BE49-F238E27FC236}">
                <a16:creationId xmlns:a16="http://schemas.microsoft.com/office/drawing/2014/main" id="{5C188AB9-2C74-12B3-D549-227DDA7087F9}"/>
              </a:ext>
            </a:extLst>
          </p:cNvPr>
          <p:cNvSpPr txBox="1">
            <a:spLocks/>
          </p:cNvSpPr>
          <p:nvPr/>
        </p:nvSpPr>
        <p:spPr>
          <a:xfrm>
            <a:off x="-1" y="-1535"/>
            <a:ext cx="12195742" cy="593963"/>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Food composting</a:t>
            </a:r>
          </a:p>
        </p:txBody>
      </p:sp>
      <p:pic>
        <p:nvPicPr>
          <p:cNvPr id="7" name="Picture 6">
            <a:extLst>
              <a:ext uri="{FF2B5EF4-FFF2-40B4-BE49-F238E27FC236}">
                <a16:creationId xmlns:a16="http://schemas.microsoft.com/office/drawing/2014/main" id="{2BF12A13-4CE5-EADD-A24D-79A09F0AAE07}"/>
              </a:ext>
            </a:extLst>
          </p:cNvPr>
          <p:cNvPicPr>
            <a:picLocks noChangeAspect="1"/>
          </p:cNvPicPr>
          <p:nvPr/>
        </p:nvPicPr>
        <p:blipFill>
          <a:blip r:embed="rId3"/>
          <a:stretch>
            <a:fillRect/>
          </a:stretch>
        </p:blipFill>
        <p:spPr>
          <a:xfrm>
            <a:off x="191764" y="740812"/>
            <a:ext cx="6991350" cy="4408231"/>
          </a:xfrm>
          <a:prstGeom prst="rect">
            <a:avLst/>
          </a:prstGeom>
        </p:spPr>
      </p:pic>
      <p:pic>
        <p:nvPicPr>
          <p:cNvPr id="3" name="Picture 2">
            <a:extLst>
              <a:ext uri="{FF2B5EF4-FFF2-40B4-BE49-F238E27FC236}">
                <a16:creationId xmlns:a16="http://schemas.microsoft.com/office/drawing/2014/main" id="{0CCEAFCE-4D9F-CCDD-EC98-FC9C35A77441}"/>
              </a:ext>
            </a:extLst>
          </p:cNvPr>
          <p:cNvPicPr>
            <a:picLocks noChangeAspect="1"/>
          </p:cNvPicPr>
          <p:nvPr/>
        </p:nvPicPr>
        <p:blipFill>
          <a:blip r:embed="rId4"/>
          <a:srcRect b="16181"/>
          <a:stretch>
            <a:fillRect/>
          </a:stretch>
        </p:blipFill>
        <p:spPr>
          <a:xfrm>
            <a:off x="57150" y="5248837"/>
            <a:ext cx="7145014" cy="1604956"/>
          </a:xfrm>
          <a:prstGeom prst="rect">
            <a:avLst/>
          </a:prstGeom>
        </p:spPr>
      </p:pic>
    </p:spTree>
    <p:extLst>
      <p:ext uri="{BB962C8B-B14F-4D97-AF65-F5344CB8AC3E}">
        <p14:creationId xmlns:p14="http://schemas.microsoft.com/office/powerpoint/2010/main" val="4130324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AE71B-ACF2-9889-6275-E1E660C7FBEB}"/>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A07DE7B-C093-78DA-B4A1-64CCCD776ED0}"/>
              </a:ext>
            </a:extLst>
          </p:cNvPr>
          <p:cNvSpPr txBox="1">
            <a:spLocks/>
          </p:cNvSpPr>
          <p:nvPr/>
        </p:nvSpPr>
        <p:spPr>
          <a:xfrm>
            <a:off x="9051776" y="1209077"/>
            <a:ext cx="3139267" cy="5645137"/>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b="1">
                <a:solidFill>
                  <a:schemeClr val="bg1"/>
                </a:solidFill>
                <a:latin typeface="Arial"/>
                <a:cs typeface="Arial"/>
              </a:rPr>
              <a:t>Fly-tipping is a complex issue influenced by multiple local factors.</a:t>
            </a:r>
            <a:br>
              <a:rPr lang="en-GB" sz="1400" b="1">
                <a:solidFill>
                  <a:schemeClr val="bg1"/>
                </a:solidFill>
                <a:latin typeface="Arial"/>
                <a:cs typeface="Arial"/>
              </a:rPr>
            </a:br>
            <a:br>
              <a:rPr lang="en-GB" sz="1400" b="1">
                <a:latin typeface="Arial"/>
                <a:cs typeface="Arial"/>
              </a:rPr>
            </a:br>
            <a:br>
              <a:rPr lang="en-GB" sz="1400" b="1">
                <a:latin typeface="Arial"/>
                <a:cs typeface="Arial"/>
              </a:rPr>
            </a:br>
            <a:r>
              <a:rPr lang="en-GB" sz="1400">
                <a:solidFill>
                  <a:schemeClr val="bg1"/>
                </a:solidFill>
                <a:latin typeface="Arial"/>
                <a:cs typeface="Arial"/>
              </a:rPr>
              <a:t>This chart shows the total number of fly-tipping enforcement actions per 1,000 incidents in 2024/25. Hillingdon’s rate is 24 (per 1,000) well below the London average of 638.9 and one of the lowest in the region.</a:t>
            </a:r>
            <a:br>
              <a:rPr lang="en-GB" sz="1400">
                <a:solidFill>
                  <a:schemeClr val="bg1"/>
                </a:solidFill>
                <a:latin typeface="Arial"/>
                <a:cs typeface="Arial"/>
              </a:rPr>
            </a:br>
            <a:br>
              <a:rPr lang="en-GB" sz="1400">
                <a:solidFill>
                  <a:schemeClr val="bg1"/>
                </a:solidFill>
                <a:latin typeface="Arial"/>
                <a:cs typeface="Arial"/>
              </a:rPr>
            </a:br>
            <a:r>
              <a:rPr lang="en-GB" sz="1400">
                <a:solidFill>
                  <a:schemeClr val="bg1"/>
                </a:solidFill>
                <a:latin typeface="Arial"/>
                <a:cs typeface="Arial"/>
              </a:rPr>
              <a:t>Incidents included here are those reported by each Local Authority and do not include incidents reported by the Environment Agency.</a:t>
            </a:r>
            <a:endParaRPr lang="en-US">
              <a:solidFill>
                <a:schemeClr val="bg1"/>
              </a:solidFill>
            </a:endParaRPr>
          </a:p>
          <a:p>
            <a:pPr algn="l"/>
            <a:br>
              <a:rPr lang="en-GB" sz="1400">
                <a:solidFill>
                  <a:schemeClr val="bg1"/>
                </a:solidFill>
                <a:latin typeface="Arial"/>
                <a:ea typeface="Roboto"/>
                <a:cs typeface="Arial"/>
              </a:rPr>
            </a:br>
            <a:r>
              <a:rPr lang="en-GB" sz="1400">
                <a:solidFill>
                  <a:schemeClr val="bg1"/>
                </a:solidFill>
                <a:latin typeface="Arial"/>
                <a:ea typeface="Roboto"/>
                <a:cs typeface="Arial"/>
              </a:rPr>
              <a:t>For these reasons, boroughs should not be judged as ‘good’ or ‘poor’ performers based solely on incident numbers. A more nuanced understanding is essential for effective response and prevention.</a:t>
            </a:r>
            <a:br>
              <a:rPr lang="en-GB" sz="1400">
                <a:solidFill>
                  <a:schemeClr val="bg1"/>
                </a:solidFill>
                <a:latin typeface="Arial"/>
                <a:ea typeface="Roboto"/>
                <a:cs typeface="Arial"/>
              </a:rPr>
            </a:br>
            <a:br>
              <a:rPr lang="en-GB" sz="1400">
                <a:solidFill>
                  <a:schemeClr val="bg1"/>
                </a:solidFill>
                <a:latin typeface="Arial"/>
                <a:ea typeface="Roboto"/>
                <a:cs typeface="Arial"/>
              </a:rPr>
            </a:br>
            <a:endParaRPr lang="en-GB">
              <a:solidFill>
                <a:schemeClr val="bg1"/>
              </a:solidFill>
            </a:endParaRPr>
          </a:p>
          <a:p>
            <a:pPr algn="l"/>
            <a:endParaRPr lang="en-GB" sz="1400">
              <a:solidFill>
                <a:schemeClr val="bg1"/>
              </a:solidFill>
              <a:latin typeface="Arial" panose="020B0604020202020204" pitchFamily="34" charset="0"/>
              <a:ea typeface="Roboto"/>
              <a:cs typeface="Arial" panose="020B0604020202020204" pitchFamily="34" charset="0"/>
            </a:endParaRPr>
          </a:p>
        </p:txBody>
      </p:sp>
      <p:sp>
        <p:nvSpPr>
          <p:cNvPr id="12" name="Subtitle 2">
            <a:extLst>
              <a:ext uri="{FF2B5EF4-FFF2-40B4-BE49-F238E27FC236}">
                <a16:creationId xmlns:a16="http://schemas.microsoft.com/office/drawing/2014/main" id="{72E32057-904D-0FAA-D18A-223065F26BD5}"/>
              </a:ext>
            </a:extLst>
          </p:cNvPr>
          <p:cNvSpPr txBox="1">
            <a:spLocks/>
          </p:cNvSpPr>
          <p:nvPr/>
        </p:nvSpPr>
        <p:spPr>
          <a:xfrm>
            <a:off x="-1" y="-1535"/>
            <a:ext cx="12195742" cy="638257"/>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Community, Environment and Enforcement – Fly-tipping</a:t>
            </a:r>
          </a:p>
        </p:txBody>
      </p:sp>
      <p:pic>
        <p:nvPicPr>
          <p:cNvPr id="3" name="Picture 2">
            <a:extLst>
              <a:ext uri="{FF2B5EF4-FFF2-40B4-BE49-F238E27FC236}">
                <a16:creationId xmlns:a16="http://schemas.microsoft.com/office/drawing/2014/main" id="{55A5AC85-F25A-C89A-D5DF-08E7F9532EC1}"/>
              </a:ext>
            </a:extLst>
          </p:cNvPr>
          <p:cNvPicPr>
            <a:picLocks noChangeAspect="1"/>
          </p:cNvPicPr>
          <p:nvPr/>
        </p:nvPicPr>
        <p:blipFill>
          <a:blip r:embed="rId3"/>
          <a:stretch>
            <a:fillRect/>
          </a:stretch>
        </p:blipFill>
        <p:spPr>
          <a:xfrm>
            <a:off x="127995" y="827048"/>
            <a:ext cx="7406280" cy="4331830"/>
          </a:xfrm>
          <a:prstGeom prst="rect">
            <a:avLst/>
          </a:prstGeom>
        </p:spPr>
      </p:pic>
      <p:pic>
        <p:nvPicPr>
          <p:cNvPr id="6" name="Picture 5">
            <a:extLst>
              <a:ext uri="{FF2B5EF4-FFF2-40B4-BE49-F238E27FC236}">
                <a16:creationId xmlns:a16="http://schemas.microsoft.com/office/drawing/2014/main" id="{F6EFB888-A692-E31B-0ED7-D202DF1B20EB}"/>
              </a:ext>
            </a:extLst>
          </p:cNvPr>
          <p:cNvPicPr>
            <a:picLocks noChangeAspect="1"/>
          </p:cNvPicPr>
          <p:nvPr/>
        </p:nvPicPr>
        <p:blipFill>
          <a:blip r:embed="rId4"/>
          <a:srcRect b="15509"/>
          <a:stretch>
            <a:fillRect/>
          </a:stretch>
        </p:blipFill>
        <p:spPr>
          <a:xfrm>
            <a:off x="23220" y="5262906"/>
            <a:ext cx="6872880" cy="1536092"/>
          </a:xfrm>
          <a:prstGeom prst="rect">
            <a:avLst/>
          </a:prstGeom>
        </p:spPr>
      </p:pic>
    </p:spTree>
    <p:extLst>
      <p:ext uri="{BB962C8B-B14F-4D97-AF65-F5344CB8AC3E}">
        <p14:creationId xmlns:p14="http://schemas.microsoft.com/office/powerpoint/2010/main" val="39159328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EA5C1-74B8-CCD2-AB92-A3A7075B2F58}"/>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E48C5577-8F97-145F-5407-E2BDB8459027}"/>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DC32378A-09F0-DA66-31F5-078E453AC14C}"/>
              </a:ext>
            </a:extLst>
          </p:cNvPr>
          <p:cNvSpPr/>
          <p:nvPr/>
        </p:nvSpPr>
        <p:spPr>
          <a:xfrm>
            <a:off x="0" y="3512"/>
            <a:ext cx="12202078"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1FC4EB4E-0F5F-1028-4DD3-68B9C8390662}"/>
              </a:ext>
            </a:extLst>
          </p:cNvPr>
          <p:cNvSpPr txBox="1"/>
          <p:nvPr/>
        </p:nvSpPr>
        <p:spPr>
          <a:xfrm>
            <a:off x="398861" y="3483110"/>
            <a:ext cx="8572420" cy="1200329"/>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Cabinet Member: Cllr Richard Mills</a:t>
            </a:r>
          </a:p>
          <a:p>
            <a:r>
              <a:rPr lang="en-GB" sz="2400">
                <a:solidFill>
                  <a:schemeClr val="bg1"/>
                </a:solidFill>
                <a:latin typeface="Arial"/>
                <a:cs typeface="Arial"/>
              </a:rPr>
              <a:t>Portfolio: Corporate Services, Digital and </a:t>
            </a:r>
            <a:br>
              <a:rPr lang="en-GB" sz="2400">
                <a:solidFill>
                  <a:schemeClr val="bg1"/>
                </a:solidFill>
                <a:latin typeface="Arial"/>
                <a:cs typeface="Arial"/>
              </a:rPr>
            </a:br>
            <a:r>
              <a:rPr lang="en-GB" sz="2400">
                <a:solidFill>
                  <a:schemeClr val="bg1"/>
                </a:solidFill>
                <a:latin typeface="Arial"/>
                <a:cs typeface="Arial"/>
              </a:rPr>
              <a:t>Transformation</a:t>
            </a:r>
          </a:p>
        </p:txBody>
      </p:sp>
      <p:sp>
        <p:nvSpPr>
          <p:cNvPr id="6" name="TextBox 5">
            <a:extLst>
              <a:ext uri="{FF2B5EF4-FFF2-40B4-BE49-F238E27FC236}">
                <a16:creationId xmlns:a16="http://schemas.microsoft.com/office/drawing/2014/main" id="{0FC62CD2-43A2-11E6-8A44-3C7C583F47C1}"/>
              </a:ext>
            </a:extLst>
          </p:cNvPr>
          <p:cNvSpPr txBox="1"/>
          <p:nvPr/>
        </p:nvSpPr>
        <p:spPr>
          <a:xfrm>
            <a:off x="8239860" y="3483110"/>
            <a:ext cx="3800104" cy="369332"/>
          </a:xfrm>
          <a:prstGeom prst="rect">
            <a:avLst/>
          </a:prstGeom>
          <a:noFill/>
        </p:spPr>
        <p:txBody>
          <a:bodyPr wrap="square" rtlCol="0">
            <a:spAutoFit/>
          </a:bodyPr>
          <a:lstStyle/>
          <a:p>
            <a:pPr algn="ctr"/>
            <a:r>
              <a:rPr lang="en-GB">
                <a:solidFill>
                  <a:schemeClr val="bg1"/>
                </a:solidFill>
              </a:rPr>
              <a:t>Our commitments to residents </a:t>
            </a:r>
          </a:p>
        </p:txBody>
      </p:sp>
      <p:sp>
        <p:nvSpPr>
          <p:cNvPr id="9" name="Rectangle 8">
            <a:extLst>
              <a:ext uri="{FF2B5EF4-FFF2-40B4-BE49-F238E27FC236}">
                <a16:creationId xmlns:a16="http://schemas.microsoft.com/office/drawing/2014/main" id="{8498D2F6-9CD9-00C5-A598-24172EF92767}"/>
              </a:ext>
            </a:extLst>
          </p:cNvPr>
          <p:cNvSpPr/>
          <p:nvPr/>
        </p:nvSpPr>
        <p:spPr>
          <a:xfrm>
            <a:off x="8019340" y="3863301"/>
            <a:ext cx="4144488" cy="343607"/>
          </a:xfrm>
          <a:prstGeom prst="rect">
            <a:avLst/>
          </a:prstGeom>
          <a:solidFill>
            <a:srgbClr val="8787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thriving economy</a:t>
            </a:r>
          </a:p>
        </p:txBody>
      </p:sp>
      <p:sp>
        <p:nvSpPr>
          <p:cNvPr id="10" name="Rectangle 9">
            <a:extLst>
              <a:ext uri="{FF2B5EF4-FFF2-40B4-BE49-F238E27FC236}">
                <a16:creationId xmlns:a16="http://schemas.microsoft.com/office/drawing/2014/main" id="{53587D2E-979F-4ABA-834B-B5896D35490E}"/>
              </a:ext>
            </a:extLst>
          </p:cNvPr>
          <p:cNvSpPr/>
          <p:nvPr/>
        </p:nvSpPr>
        <p:spPr>
          <a:xfrm>
            <a:off x="8019340" y="4264362"/>
            <a:ext cx="4132082" cy="579207"/>
          </a:xfrm>
          <a:prstGeom prst="rect">
            <a:avLst/>
          </a:prstGeom>
          <a:solidFill>
            <a:srgbClr val="3AA1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digital-enabled, modern, well-run council</a:t>
            </a:r>
          </a:p>
        </p:txBody>
      </p:sp>
      <p:pic>
        <p:nvPicPr>
          <p:cNvPr id="7" name="Picture 6">
            <a:extLst>
              <a:ext uri="{FF2B5EF4-FFF2-40B4-BE49-F238E27FC236}">
                <a16:creationId xmlns:a16="http://schemas.microsoft.com/office/drawing/2014/main" id="{5620FE8D-D965-BDF3-0748-E57F3B78140D}"/>
              </a:ext>
            </a:extLst>
          </p:cNvPr>
          <p:cNvPicPr>
            <a:picLocks noChangeAspect="1"/>
          </p:cNvPicPr>
          <p:nvPr/>
        </p:nvPicPr>
        <p:blipFill>
          <a:blip r:embed="rId3"/>
          <a:stretch>
            <a:fillRect/>
          </a:stretch>
        </p:blipFill>
        <p:spPr>
          <a:xfrm>
            <a:off x="498348" y="623591"/>
            <a:ext cx="1905000" cy="2543175"/>
          </a:xfrm>
          <a:prstGeom prst="rect">
            <a:avLst/>
          </a:prstGeom>
        </p:spPr>
      </p:pic>
    </p:spTree>
    <p:extLst>
      <p:ext uri="{BB962C8B-B14F-4D97-AF65-F5344CB8AC3E}">
        <p14:creationId xmlns:p14="http://schemas.microsoft.com/office/powerpoint/2010/main" val="4134336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30A12-3D6A-9A83-C03D-4DAEA7A73EC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FA9B254-6CC0-B233-6FA6-A066D313D447}"/>
              </a:ext>
            </a:extLst>
          </p:cNvPr>
          <p:cNvSpPr/>
          <p:nvPr/>
        </p:nvSpPr>
        <p:spPr>
          <a:xfrm>
            <a:off x="0" y="5337"/>
            <a:ext cx="12192000" cy="6852663"/>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51B76ADC-7323-7C50-9854-1B21D6224D6D}"/>
              </a:ext>
            </a:extLst>
          </p:cNvPr>
          <p:cNvSpPr txBox="1"/>
          <p:nvPr/>
        </p:nvSpPr>
        <p:spPr>
          <a:xfrm>
            <a:off x="266700" y="150012"/>
            <a:ext cx="11592220" cy="461665"/>
          </a:xfrm>
          <a:prstGeom prst="rect">
            <a:avLst/>
          </a:prstGeom>
          <a:noFill/>
        </p:spPr>
        <p:txBody>
          <a:bodyPr wrap="square" lIns="91440" tIns="45720" rIns="91440" bIns="45720" rtlCol="0" anchor="t">
            <a:spAutoFit/>
          </a:bodyPr>
          <a:lstStyle/>
          <a:p>
            <a:r>
              <a:rPr lang="en-GB" sz="2400" b="1">
                <a:solidFill>
                  <a:schemeClr val="bg1"/>
                </a:solidFill>
                <a:latin typeface="Arial"/>
                <a:cs typeface="Arial"/>
              </a:rPr>
              <a:t>Corporate Director: Matthew Wallbridge, Chief Operating Officer    </a:t>
            </a:r>
          </a:p>
        </p:txBody>
      </p:sp>
      <p:sp>
        <p:nvSpPr>
          <p:cNvPr id="2" name="TextBox 1">
            <a:extLst>
              <a:ext uri="{FF2B5EF4-FFF2-40B4-BE49-F238E27FC236}">
                <a16:creationId xmlns:a16="http://schemas.microsoft.com/office/drawing/2014/main" id="{79A2E76A-7BC2-A490-7C67-F344302B728B}"/>
              </a:ext>
            </a:extLst>
          </p:cNvPr>
          <p:cNvSpPr txBox="1"/>
          <p:nvPr/>
        </p:nvSpPr>
        <p:spPr>
          <a:xfrm>
            <a:off x="266700" y="861872"/>
            <a:ext cx="11218192" cy="4893647"/>
          </a:xfrm>
          <a:prstGeom prst="rect">
            <a:avLst/>
          </a:prstGeom>
          <a:noFill/>
        </p:spPr>
        <p:txBody>
          <a:bodyPr wrap="square" lIns="91440" tIns="45720" rIns="91440" bIns="45720" rtlCol="0" anchor="t">
            <a:spAutoFit/>
          </a:bodyPr>
          <a:lstStyle/>
          <a:p>
            <a:r>
              <a:rPr lang="en-US" sz="1400" b="1">
                <a:solidFill>
                  <a:schemeClr val="bg1"/>
                </a:solidFill>
                <a:latin typeface="Arial"/>
                <a:ea typeface="Arial"/>
                <a:cs typeface="Arial"/>
              </a:rPr>
              <a:t>Cyber threats remain persistent and volatile </a:t>
            </a:r>
            <a:r>
              <a:rPr lang="en-US" sz="1400">
                <a:solidFill>
                  <a:schemeClr val="bg1"/>
                </a:solidFill>
                <a:latin typeface="Arial"/>
                <a:ea typeface="Arial"/>
                <a:cs typeface="Arial"/>
              </a:rPr>
              <a:t>— the cyber security slide describes monthly attack attempts rising and falling, with periodic spikes rather than a steady decline, which suggests the council is operating in a constantly changing threat environment. Phishing is the higher-volume risk — phishing attempts are described as much more frequent, at times exceeding 7,000 per month, even if recent months have been lower. Mitigations are in place with learning and development across the </a:t>
            </a:r>
            <a:r>
              <a:rPr lang="en-US" sz="1400" err="1">
                <a:solidFill>
                  <a:schemeClr val="bg1"/>
                </a:solidFill>
                <a:latin typeface="Arial"/>
                <a:ea typeface="Arial"/>
                <a:cs typeface="Arial"/>
              </a:rPr>
              <a:t>organisation</a:t>
            </a:r>
            <a:r>
              <a:rPr lang="en-US" sz="1400">
                <a:solidFill>
                  <a:schemeClr val="bg1"/>
                </a:solidFill>
                <a:latin typeface="Arial"/>
                <a:ea typeface="Arial"/>
                <a:cs typeface="Arial"/>
              </a:rPr>
              <a:t>, as well as a secure technology infrastructure to block threats.</a:t>
            </a:r>
            <a:r>
              <a:rPr lang="en-US" sz="1400">
                <a:solidFill>
                  <a:schemeClr val="bg1"/>
                </a:solidFill>
                <a:latin typeface="Arial"/>
                <a:cs typeface="Arial"/>
              </a:rPr>
              <a:t> </a:t>
            </a:r>
          </a:p>
          <a:p>
            <a:br>
              <a:rPr lang="en-GB" sz="1400" b="1">
                <a:latin typeface="Arial"/>
                <a:cs typeface="Arial"/>
              </a:rPr>
            </a:br>
            <a:r>
              <a:rPr lang="en-GB" sz="1400" b="1">
                <a:solidFill>
                  <a:schemeClr val="bg1"/>
                </a:solidFill>
                <a:latin typeface="Arial"/>
                <a:cs typeface="Arial"/>
              </a:rPr>
              <a:t>Contact centre and telephone demand - </a:t>
            </a:r>
            <a:r>
              <a:rPr lang="en-GB" sz="1400">
                <a:solidFill>
                  <a:schemeClr val="bg1"/>
                </a:solidFill>
                <a:latin typeface="Arial"/>
                <a:cs typeface="Arial"/>
              </a:rPr>
              <a:t>Phone demand has fallen compared with the previous year — the resident calls slide says 2025/26 saw fewer total calls handled by our contact centre. Abandoned call rates remain a pressure point — although total call volumes are down, the percentage of abandoned calls has been higher in some months of 2025/26. The transition towards digital channels continues but show that phone-based access still matters and service quality over that channel remains important.</a:t>
            </a:r>
            <a:endParaRPr lang="en-GB">
              <a:solidFill>
                <a:schemeClr val="bg1"/>
              </a:solidFill>
            </a:endParaRPr>
          </a:p>
          <a:p>
            <a:br>
              <a:rPr lang="en-GB" sz="1400" b="1">
                <a:latin typeface="Arial"/>
                <a:cs typeface="Arial"/>
              </a:rPr>
            </a:br>
            <a:r>
              <a:rPr lang="en-GB" sz="1400" b="1">
                <a:solidFill>
                  <a:schemeClr val="bg1"/>
                </a:solidFill>
                <a:latin typeface="Arial"/>
                <a:cs typeface="Arial"/>
              </a:rPr>
              <a:t>Website usage patterns - </a:t>
            </a:r>
            <a:r>
              <a:rPr lang="en-GB" sz="1400">
                <a:solidFill>
                  <a:schemeClr val="bg1"/>
                </a:solidFill>
                <a:latin typeface="Arial"/>
                <a:cs typeface="Arial"/>
              </a:rPr>
              <a:t>Web traffic fluctuates rather than rising smoothly — website usage is described as moving up and down throughout the year.</a:t>
            </a:r>
            <a:endParaRPr lang="en-GB" sz="1400">
              <a:solidFill>
                <a:schemeClr val="bg1"/>
              </a:solidFill>
            </a:endParaRPr>
          </a:p>
          <a:p>
            <a:r>
              <a:rPr lang="en-GB" sz="1400">
                <a:solidFill>
                  <a:schemeClr val="bg1"/>
                </a:solidFill>
                <a:latin typeface="Arial"/>
                <a:cs typeface="Arial"/>
              </a:rPr>
              <a:t>An average of 34,000 online forms are received every month; over 50% we assist the resident with completion.</a:t>
            </a:r>
            <a:endParaRPr lang="en-GB"/>
          </a:p>
          <a:p>
            <a:r>
              <a:rPr lang="en-GB" sz="1400">
                <a:solidFill>
                  <a:schemeClr val="bg1"/>
                </a:solidFill>
                <a:latin typeface="Arial"/>
                <a:cs typeface="Arial"/>
              </a:rPr>
              <a:t>What this likely means — website usage remains a key indicator of digital engagement; fluctuation may signal either changing resident behaviour, seasonal factors, or an area needing closer review.</a:t>
            </a:r>
          </a:p>
          <a:p>
            <a:endParaRPr lang="en-GB" sz="1400">
              <a:solidFill>
                <a:schemeClr val="bg1"/>
              </a:solidFill>
              <a:latin typeface="Arial"/>
              <a:cs typeface="Arial"/>
            </a:endParaRPr>
          </a:p>
          <a:p>
            <a:r>
              <a:rPr lang="en-GB" sz="1400" b="1">
                <a:solidFill>
                  <a:schemeClr val="bg1"/>
                </a:solidFill>
                <a:latin typeface="Arial" panose="020B0604020202020204" pitchFamily="34" charset="0"/>
                <a:cs typeface="Arial" panose="020B0604020202020204" pitchFamily="34" charset="0"/>
              </a:rPr>
              <a:t>Resident connectivity </a:t>
            </a:r>
            <a:r>
              <a:rPr lang="en-GB" sz="1400">
                <a:solidFill>
                  <a:schemeClr val="bg1"/>
                </a:solidFill>
                <a:latin typeface="Arial" panose="020B0604020202020204" pitchFamily="34" charset="0"/>
                <a:cs typeface="Arial" panose="020B0604020202020204" pitchFamily="34" charset="0"/>
              </a:rPr>
              <a:t>– broadband and speed. Digital connectivity across Hillingdon has improved significantly, with 95.08% of premises now having access to gigabit broadband, meaning the vast majority of residents and businesses can connect to ultra-fast internet services.</a:t>
            </a:r>
          </a:p>
          <a:p>
            <a:br>
              <a:rPr lang="en-GB" sz="1400" b="1">
                <a:latin typeface="Arial"/>
                <a:cs typeface="Arial"/>
              </a:rPr>
            </a:br>
            <a:endParaRPr lang="en-GB" sz="1400" b="1">
              <a:solidFill>
                <a:schemeClr val="bg1"/>
              </a:solidFill>
              <a:latin typeface="Arial"/>
              <a:cs typeface="Arial"/>
            </a:endParaRPr>
          </a:p>
          <a:p>
            <a:endParaRPr lang="en-GB"/>
          </a:p>
        </p:txBody>
      </p:sp>
    </p:spTree>
    <p:extLst>
      <p:ext uri="{BB962C8B-B14F-4D97-AF65-F5344CB8AC3E}">
        <p14:creationId xmlns:p14="http://schemas.microsoft.com/office/powerpoint/2010/main" val="38544664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E1749-9536-BF8D-3855-A2C655AF97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B7BAA30-D215-9E05-B2F5-F3417D36EAB6}"/>
              </a:ext>
            </a:extLst>
          </p:cNvPr>
          <p:cNvSpPr>
            <a:spLocks noGrp="1"/>
          </p:cNvSpPr>
          <p:nvPr>
            <p:ph type="subTitle" idx="1"/>
          </p:nvPr>
        </p:nvSpPr>
        <p:spPr>
          <a:xfrm>
            <a:off x="9020176" y="803174"/>
            <a:ext cx="3171824" cy="6062544"/>
          </a:xfrm>
          <a:solidFill>
            <a:srgbClr val="005148"/>
          </a:solidFill>
        </p:spPr>
        <p:txBody>
          <a:bodyPr vert="horz" lIns="91440" tIns="45720" rIns="91440" bIns="45720" rtlCol="0" anchor="t">
            <a:noAutofit/>
          </a:bodyPr>
          <a:lstStyle/>
          <a:p>
            <a:pPr algn="l"/>
            <a:r>
              <a:rPr lang="en-GB" sz="1200">
                <a:solidFill>
                  <a:schemeClr val="bg1"/>
                </a:solidFill>
                <a:latin typeface="Arial"/>
                <a:cs typeface="Arial"/>
              </a:rPr>
              <a:t>The first chart tracks </a:t>
            </a:r>
            <a:r>
              <a:rPr lang="en-GB" sz="1200" b="1">
                <a:solidFill>
                  <a:schemeClr val="bg1"/>
                </a:solidFill>
                <a:latin typeface="Arial"/>
                <a:cs typeface="Arial"/>
              </a:rPr>
              <a:t>cyber threats</a:t>
            </a:r>
            <a:r>
              <a:rPr lang="en-GB" sz="1200">
                <a:solidFill>
                  <a:schemeClr val="bg1"/>
                </a:solidFill>
                <a:latin typeface="Arial"/>
                <a:cs typeface="Arial"/>
              </a:rPr>
              <a:t>—these are attempts by criminals to break into council systems, steal information, or disrupt services. The numbers go up and down each month, but there are periods where attacks spike, showing that the threat is always changing and never goes away.</a:t>
            </a:r>
          </a:p>
          <a:p>
            <a:pPr algn="l"/>
            <a:r>
              <a:rPr lang="en-GB" sz="1200">
                <a:solidFill>
                  <a:schemeClr val="bg1"/>
                </a:solidFill>
                <a:latin typeface="Arial"/>
                <a:cs typeface="Arial"/>
              </a:rPr>
              <a:t>The second chart shows </a:t>
            </a:r>
            <a:r>
              <a:rPr lang="en-GB" sz="1200" b="1">
                <a:solidFill>
                  <a:schemeClr val="bg1"/>
                </a:solidFill>
                <a:latin typeface="Arial"/>
                <a:cs typeface="Arial"/>
              </a:rPr>
              <a:t>phishing threats</a:t>
            </a:r>
            <a:r>
              <a:rPr lang="en-GB" sz="1200">
                <a:solidFill>
                  <a:schemeClr val="bg1"/>
                </a:solidFill>
                <a:latin typeface="Arial"/>
                <a:cs typeface="Arial"/>
              </a:rPr>
              <a:t>, which are attempts to trick people into giving away personal details or passwords, often by email. These attempts are much more common, sometimes reaching over 7,000 a month, but they’ve been lower in some recent months, showing how constant and widespread these risks are.</a:t>
            </a:r>
          </a:p>
          <a:p>
            <a:pPr algn="l"/>
            <a:r>
              <a:rPr lang="en-GB" sz="1200">
                <a:solidFill>
                  <a:schemeClr val="bg1"/>
                </a:solidFill>
                <a:latin typeface="Arial"/>
                <a:cs typeface="Arial"/>
              </a:rPr>
              <a:t>Why does this matter? Protecting against cyber and phishing attacks keeps council services running, protects sensitive information, and helps prevent fraud. The council’s security teams are always working in the background to spot and block these threats, keeping both staff and residents safe from online crime.</a:t>
            </a:r>
          </a:p>
          <a:p>
            <a:pPr algn="l"/>
            <a:r>
              <a:rPr lang="en-GB" sz="1200">
                <a:solidFill>
                  <a:schemeClr val="bg1"/>
                </a:solidFill>
                <a:latin typeface="Arial"/>
                <a:cs typeface="Arial"/>
              </a:rPr>
              <a:t>Staying alert to these dangers is important for everyone. The council’s ongoing work to defend its systems helps make sure residents’ data stays secure and services remain reliable.</a:t>
            </a:r>
          </a:p>
          <a:p>
            <a:pPr algn="l"/>
            <a:endParaRPr lang="en-GB" sz="1400">
              <a:solidFill>
                <a:schemeClr val="bg1"/>
              </a:solidFill>
              <a:latin typeface="Arial"/>
              <a:cs typeface="Arial"/>
            </a:endParaRPr>
          </a:p>
          <a:p>
            <a:pPr algn="l"/>
            <a:endParaRPr lang="en-GB" sz="1400">
              <a:solidFill>
                <a:schemeClr val="bg1"/>
              </a:solidFill>
              <a:latin typeface="Arial"/>
              <a:cs typeface="Arial"/>
            </a:endParaRPr>
          </a:p>
          <a:p>
            <a:pPr algn="l"/>
            <a:endParaRPr lang="en-GB" sz="1400">
              <a:solidFill>
                <a:schemeClr val="bg1"/>
              </a:solidFill>
              <a:latin typeface="Arial"/>
              <a:cs typeface="Arial"/>
            </a:endParaRPr>
          </a:p>
          <a:p>
            <a:pPr algn="l"/>
            <a:endParaRPr lang="en-GB" sz="1400">
              <a:solidFill>
                <a:schemeClr val="bg1"/>
              </a:solidFill>
              <a:latin typeface="Arial"/>
              <a:cs typeface="Arial"/>
            </a:endParaRPr>
          </a:p>
          <a:p>
            <a:pPr algn="l"/>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799B88AB-269A-F190-BEE3-ACAB2FF805A2}"/>
              </a:ext>
            </a:extLst>
          </p:cNvPr>
          <p:cNvSpPr txBox="1">
            <a:spLocks/>
          </p:cNvSpPr>
          <p:nvPr/>
        </p:nvSpPr>
        <p:spPr>
          <a:xfrm>
            <a:off x="-1" y="-3958"/>
            <a:ext cx="12196994" cy="60746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Corporate Services, Digital and Transformation – Cyber Security</a:t>
            </a:r>
          </a:p>
        </p:txBody>
      </p:sp>
      <p:pic>
        <p:nvPicPr>
          <p:cNvPr id="4" name="Picture 3">
            <a:extLst>
              <a:ext uri="{FF2B5EF4-FFF2-40B4-BE49-F238E27FC236}">
                <a16:creationId xmlns:a16="http://schemas.microsoft.com/office/drawing/2014/main" id="{4A5352B4-D3B1-0FA2-CDFF-73F25CA87C96}"/>
              </a:ext>
            </a:extLst>
          </p:cNvPr>
          <p:cNvPicPr>
            <a:picLocks noChangeAspect="1"/>
          </p:cNvPicPr>
          <p:nvPr/>
        </p:nvPicPr>
        <p:blipFill>
          <a:blip r:embed="rId2"/>
          <a:stretch>
            <a:fillRect/>
          </a:stretch>
        </p:blipFill>
        <p:spPr>
          <a:xfrm>
            <a:off x="269200" y="803174"/>
            <a:ext cx="8303300" cy="5381022"/>
          </a:xfrm>
          <a:prstGeom prst="rect">
            <a:avLst/>
          </a:prstGeom>
        </p:spPr>
      </p:pic>
    </p:spTree>
    <p:extLst>
      <p:ext uri="{BB962C8B-B14F-4D97-AF65-F5344CB8AC3E}">
        <p14:creationId xmlns:p14="http://schemas.microsoft.com/office/powerpoint/2010/main" val="4147879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25A74-713B-28D6-7693-B7DF0A1BB1A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9EBD8E6-C171-C620-52D3-9B071161DCF0}"/>
              </a:ext>
            </a:extLst>
          </p:cNvPr>
          <p:cNvSpPr>
            <a:spLocks noGrp="1"/>
          </p:cNvSpPr>
          <p:nvPr>
            <p:ph type="subTitle" idx="1"/>
          </p:nvPr>
        </p:nvSpPr>
        <p:spPr>
          <a:xfrm>
            <a:off x="1216" y="4962525"/>
            <a:ext cx="12190783" cy="1882840"/>
          </a:xfrm>
          <a:solidFill>
            <a:srgbClr val="005148"/>
          </a:solidFill>
        </p:spPr>
        <p:txBody>
          <a:bodyPr vert="horz" lIns="91440" tIns="45720" rIns="91440" bIns="45720" rtlCol="0" anchor="t">
            <a:normAutofit/>
          </a:bodyPr>
          <a:lstStyle/>
          <a:p>
            <a:pPr algn="l"/>
            <a:r>
              <a:rPr lang="en-GB" sz="1400">
                <a:solidFill>
                  <a:schemeClr val="bg1"/>
                </a:solidFill>
                <a:latin typeface="Arial"/>
                <a:cs typeface="Arial"/>
              </a:rPr>
              <a:t>Resident connectivity – broadband and speed. Digital connectivity across Hillingdon has improved significantly, with 95.08% of premises now having access to gigabit broadband, meaning the vast majority of residents and businesses can connect to ultra-fast internet services. This places the borough in a strong position to support digital access, online services, and economic activity. Alongside this, average broadband speeds have increased sharply over time, with recent results showing speeds reaching over 270 Mbps. This continued growth reflects the shift towards full fibre connections, with around 63% of connections now using FTTH (full fibre), supporting faster and more reliable performance.</a:t>
            </a:r>
          </a:p>
          <a:p>
            <a:pPr algn="l"/>
            <a:r>
              <a:rPr lang="en-GB" sz="1400">
                <a:solidFill>
                  <a:schemeClr val="bg1"/>
                </a:solidFill>
                <a:latin typeface="Arial"/>
                <a:cs typeface="Arial"/>
              </a:rPr>
              <a:t>These improvements mean residents are better able to access online services, work remotely, and engage with digital council services. While a small proportion of areas still have lower coverage or speeds, the overall trajectory shows strong digital infrastructure and continued investment in connectivity across the borough</a:t>
            </a:r>
          </a:p>
        </p:txBody>
      </p:sp>
      <p:sp>
        <p:nvSpPr>
          <p:cNvPr id="12" name="Subtitle 2">
            <a:extLst>
              <a:ext uri="{FF2B5EF4-FFF2-40B4-BE49-F238E27FC236}">
                <a16:creationId xmlns:a16="http://schemas.microsoft.com/office/drawing/2014/main" id="{46DDCFEC-9EB9-2C96-4FFA-651CBEF2B6C6}"/>
              </a:ext>
            </a:extLst>
          </p:cNvPr>
          <p:cNvSpPr txBox="1">
            <a:spLocks/>
          </p:cNvSpPr>
          <p:nvPr/>
        </p:nvSpPr>
        <p:spPr>
          <a:xfrm>
            <a:off x="-1" y="-3958"/>
            <a:ext cx="12196994" cy="807062"/>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Corporate Services, Digital and Transformation – Resident Connectivity </a:t>
            </a:r>
          </a:p>
        </p:txBody>
      </p:sp>
      <p:pic>
        <p:nvPicPr>
          <p:cNvPr id="4" name="Picture 3">
            <a:extLst>
              <a:ext uri="{FF2B5EF4-FFF2-40B4-BE49-F238E27FC236}">
                <a16:creationId xmlns:a16="http://schemas.microsoft.com/office/drawing/2014/main" id="{58D804DC-CC67-199A-4E38-6539B08D1B43}"/>
              </a:ext>
            </a:extLst>
          </p:cNvPr>
          <p:cNvPicPr>
            <a:picLocks noChangeAspect="1"/>
          </p:cNvPicPr>
          <p:nvPr/>
        </p:nvPicPr>
        <p:blipFill>
          <a:blip r:embed="rId2"/>
          <a:stretch>
            <a:fillRect/>
          </a:stretch>
        </p:blipFill>
        <p:spPr>
          <a:xfrm>
            <a:off x="6096000" y="991657"/>
            <a:ext cx="4427173" cy="3618443"/>
          </a:xfrm>
          <a:prstGeom prst="rect">
            <a:avLst/>
          </a:prstGeom>
        </p:spPr>
      </p:pic>
      <p:pic>
        <p:nvPicPr>
          <p:cNvPr id="6" name="Picture 5">
            <a:extLst>
              <a:ext uri="{FF2B5EF4-FFF2-40B4-BE49-F238E27FC236}">
                <a16:creationId xmlns:a16="http://schemas.microsoft.com/office/drawing/2014/main" id="{2EEECFDB-31AD-9049-9770-FDEC8AE86205}"/>
              </a:ext>
            </a:extLst>
          </p:cNvPr>
          <p:cNvPicPr>
            <a:picLocks noChangeAspect="1"/>
          </p:cNvPicPr>
          <p:nvPr/>
        </p:nvPicPr>
        <p:blipFill>
          <a:blip r:embed="rId3"/>
          <a:stretch>
            <a:fillRect/>
          </a:stretch>
        </p:blipFill>
        <p:spPr>
          <a:xfrm>
            <a:off x="632630" y="991657"/>
            <a:ext cx="3640655" cy="3782315"/>
          </a:xfrm>
          <a:prstGeom prst="rect">
            <a:avLst/>
          </a:prstGeom>
        </p:spPr>
      </p:pic>
    </p:spTree>
    <p:extLst>
      <p:ext uri="{BB962C8B-B14F-4D97-AF65-F5344CB8AC3E}">
        <p14:creationId xmlns:p14="http://schemas.microsoft.com/office/powerpoint/2010/main" val="4700560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22291-0DE9-6AF9-C227-EC13339368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E0B21CB-39E8-92C7-8B02-5B80BAEA7B33}"/>
              </a:ext>
            </a:extLst>
          </p:cNvPr>
          <p:cNvSpPr>
            <a:spLocks noGrp="1"/>
          </p:cNvSpPr>
          <p:nvPr>
            <p:ph type="subTitle" idx="1"/>
          </p:nvPr>
        </p:nvSpPr>
        <p:spPr>
          <a:xfrm>
            <a:off x="-2264" y="5413247"/>
            <a:ext cx="12194010" cy="1695475"/>
          </a:xfrm>
          <a:solidFill>
            <a:srgbClr val="005148"/>
          </a:solidFill>
        </p:spPr>
        <p:txBody>
          <a:bodyPr vert="horz" lIns="91440" tIns="45720" rIns="91440" bIns="45720" rtlCol="0" anchor="t">
            <a:noAutofit/>
          </a:bodyPr>
          <a:lstStyle/>
          <a:p>
            <a:pPr algn="l"/>
            <a:r>
              <a:rPr lang="en-GB" sz="1400">
                <a:solidFill>
                  <a:schemeClr val="bg1"/>
                </a:solidFill>
                <a:latin typeface="Arial"/>
                <a:cs typeface="Arial"/>
              </a:rPr>
              <a:t>This chart shows the number of online forms completed by residents through the council’s website each month - a key measure of how people are using digital self-service to access council services.</a:t>
            </a:r>
          </a:p>
          <a:p>
            <a:pPr algn="l"/>
            <a:r>
              <a:rPr lang="en-GB" sz="1400">
                <a:solidFill>
                  <a:schemeClr val="bg1"/>
                </a:solidFill>
                <a:latin typeface="Arial"/>
                <a:cs typeface="Arial"/>
              </a:rPr>
              <a:t>We receive an average of 34,500 forms each month; In over 50% of cases, we assist the resident with completion. </a:t>
            </a:r>
            <a:br>
              <a:rPr lang="en-GB" sz="1400">
                <a:latin typeface="Arial"/>
              </a:rPr>
            </a:br>
            <a:br>
              <a:rPr lang="en-GB" sz="1400">
                <a:latin typeface="Arial"/>
              </a:rPr>
            </a:br>
            <a:r>
              <a:rPr lang="en-GB" sz="1400">
                <a:solidFill>
                  <a:schemeClr val="bg1"/>
                </a:solidFill>
                <a:latin typeface="Arial"/>
                <a:cs typeface="Arial"/>
              </a:rPr>
              <a:t>Using digital services helps residents get things done quickly and easily, without needing to call or visit the council. It also reduces pressure on frontline staff, allowing the council to focus more resources on those who need the most support.</a:t>
            </a:r>
            <a:endParaRPr lang="en-US"/>
          </a:p>
        </p:txBody>
      </p:sp>
      <p:sp>
        <p:nvSpPr>
          <p:cNvPr id="12" name="Subtitle 2">
            <a:extLst>
              <a:ext uri="{FF2B5EF4-FFF2-40B4-BE49-F238E27FC236}">
                <a16:creationId xmlns:a16="http://schemas.microsoft.com/office/drawing/2014/main" id="{B2F5C228-3E93-B60C-D268-29A28CA5C4D6}"/>
              </a:ext>
            </a:extLst>
          </p:cNvPr>
          <p:cNvSpPr txBox="1">
            <a:spLocks/>
          </p:cNvSpPr>
          <p:nvPr/>
        </p:nvSpPr>
        <p:spPr>
          <a:xfrm>
            <a:off x="-1" y="-3957"/>
            <a:ext cx="12196994" cy="54067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Corporate Services, Digital and Transformation – Resident Self Service</a:t>
            </a:r>
          </a:p>
        </p:txBody>
      </p:sp>
      <p:pic>
        <p:nvPicPr>
          <p:cNvPr id="5" name="Picture 4">
            <a:extLst>
              <a:ext uri="{FF2B5EF4-FFF2-40B4-BE49-F238E27FC236}">
                <a16:creationId xmlns:a16="http://schemas.microsoft.com/office/drawing/2014/main" id="{921E6254-5D29-25EC-FA0F-4107EC7C7D38}"/>
              </a:ext>
            </a:extLst>
          </p:cNvPr>
          <p:cNvPicPr>
            <a:picLocks noChangeAspect="1"/>
          </p:cNvPicPr>
          <p:nvPr/>
        </p:nvPicPr>
        <p:blipFill>
          <a:blip r:embed="rId2"/>
          <a:stretch>
            <a:fillRect/>
          </a:stretch>
        </p:blipFill>
        <p:spPr>
          <a:xfrm>
            <a:off x="1056515" y="1070203"/>
            <a:ext cx="9791130" cy="3617299"/>
          </a:xfrm>
          <a:prstGeom prst="rect">
            <a:avLst/>
          </a:prstGeom>
        </p:spPr>
      </p:pic>
    </p:spTree>
    <p:extLst>
      <p:ext uri="{BB962C8B-B14F-4D97-AF65-F5344CB8AC3E}">
        <p14:creationId xmlns:p14="http://schemas.microsoft.com/office/powerpoint/2010/main" val="2640096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FA06-CE1D-BBDC-0455-FE86DF8E9FD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F0F5846-F8C9-69CA-E23A-6C1D41F8F6C5}"/>
              </a:ext>
            </a:extLst>
          </p:cNvPr>
          <p:cNvSpPr>
            <a:spLocks noGrp="1"/>
          </p:cNvSpPr>
          <p:nvPr>
            <p:ph type="subTitle" idx="1"/>
          </p:nvPr>
        </p:nvSpPr>
        <p:spPr>
          <a:xfrm>
            <a:off x="8485239" y="664295"/>
            <a:ext cx="3706761" cy="6196982"/>
          </a:xfrm>
          <a:solidFill>
            <a:srgbClr val="005148"/>
          </a:solidFill>
        </p:spPr>
        <p:txBody>
          <a:bodyPr vert="horz" lIns="91440" tIns="45720" rIns="91440" bIns="45720" rtlCol="0" anchor="t">
            <a:normAutofit/>
          </a:bodyPr>
          <a:lstStyle/>
          <a:p>
            <a:pPr algn="l"/>
            <a:r>
              <a:rPr lang="en-GB" sz="1400">
                <a:solidFill>
                  <a:schemeClr val="bg1"/>
                </a:solidFill>
                <a:latin typeface="Arial"/>
                <a:cs typeface="Arial"/>
              </a:rPr>
              <a:t>These charts show how many calls the contact centre handled from residents each month, as well as the percentage of calls that were abandoned (where callers hung up or dropped the call before getting through).</a:t>
            </a:r>
          </a:p>
          <a:p>
            <a:pPr algn="l"/>
            <a:r>
              <a:rPr lang="en-GB" sz="1400">
                <a:solidFill>
                  <a:schemeClr val="bg1"/>
                </a:solidFill>
                <a:latin typeface="Arial"/>
                <a:cs typeface="Arial"/>
              </a:rPr>
              <a:t>2025/26 saw fewer total calls coming into the contact centre compared to last year. This could mean that more residents are finding answers online or using other digital services, which can be quicker and more convenient for everyone.</a:t>
            </a:r>
          </a:p>
          <a:p>
            <a:pPr algn="l"/>
            <a:r>
              <a:rPr lang="en-GB" sz="1400">
                <a:solidFill>
                  <a:schemeClr val="bg1"/>
                </a:solidFill>
                <a:latin typeface="Arial"/>
                <a:cs typeface="Arial"/>
              </a:rPr>
              <a:t>However, the percentage of abandoned calls has been higher in some months in 2025/26;  the council continues to work on improving the service - making it easier for residents to get through and get the help they need. Fewer total calls and the ongoing push to improve digital access both help reduce waiting times and free up staff to support residents with more complex enquiries.</a:t>
            </a:r>
          </a:p>
          <a:p>
            <a:pPr algn="l"/>
            <a:r>
              <a:rPr lang="en-GB" sz="1400">
                <a:solidFill>
                  <a:schemeClr val="bg1"/>
                </a:solidFill>
                <a:latin typeface="Arial"/>
                <a:cs typeface="Arial"/>
              </a:rPr>
              <a:t>Overall, these trends reflect the growing use of online services in Hillingdon, as well as the council’s commitment to making it easier for everyone to contact us, whether by phone or online.</a:t>
            </a:r>
          </a:p>
        </p:txBody>
      </p:sp>
      <p:sp>
        <p:nvSpPr>
          <p:cNvPr id="12" name="Subtitle 2">
            <a:extLst>
              <a:ext uri="{FF2B5EF4-FFF2-40B4-BE49-F238E27FC236}">
                <a16:creationId xmlns:a16="http://schemas.microsoft.com/office/drawing/2014/main" id="{9B160316-B4F1-62EE-55B4-94D58EC7F197}"/>
              </a:ext>
            </a:extLst>
          </p:cNvPr>
          <p:cNvSpPr txBox="1">
            <a:spLocks/>
          </p:cNvSpPr>
          <p:nvPr/>
        </p:nvSpPr>
        <p:spPr>
          <a:xfrm>
            <a:off x="-1" y="3110"/>
            <a:ext cx="12192001" cy="44647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Corporate Services, Digital and Transformation – Resident calls handled </a:t>
            </a:r>
          </a:p>
        </p:txBody>
      </p:sp>
      <p:pic>
        <p:nvPicPr>
          <p:cNvPr id="5" name="Picture 4">
            <a:extLst>
              <a:ext uri="{FF2B5EF4-FFF2-40B4-BE49-F238E27FC236}">
                <a16:creationId xmlns:a16="http://schemas.microsoft.com/office/drawing/2014/main" id="{7624DBE2-7FF0-BA58-2D6A-94DD19724C8E}"/>
              </a:ext>
            </a:extLst>
          </p:cNvPr>
          <p:cNvPicPr>
            <a:picLocks noChangeAspect="1"/>
          </p:cNvPicPr>
          <p:nvPr/>
        </p:nvPicPr>
        <p:blipFill>
          <a:blip r:embed="rId2"/>
          <a:stretch>
            <a:fillRect/>
          </a:stretch>
        </p:blipFill>
        <p:spPr>
          <a:xfrm>
            <a:off x="271368" y="664295"/>
            <a:ext cx="6870787" cy="2944623"/>
          </a:xfrm>
          <a:prstGeom prst="rect">
            <a:avLst/>
          </a:prstGeom>
        </p:spPr>
      </p:pic>
      <p:pic>
        <p:nvPicPr>
          <p:cNvPr id="7" name="Picture 6">
            <a:extLst>
              <a:ext uri="{FF2B5EF4-FFF2-40B4-BE49-F238E27FC236}">
                <a16:creationId xmlns:a16="http://schemas.microsoft.com/office/drawing/2014/main" id="{FC778DA9-4975-183B-3C5F-16E227EB01EA}"/>
              </a:ext>
            </a:extLst>
          </p:cNvPr>
          <p:cNvPicPr>
            <a:picLocks noChangeAspect="1"/>
          </p:cNvPicPr>
          <p:nvPr/>
        </p:nvPicPr>
        <p:blipFill>
          <a:blip r:embed="rId3"/>
          <a:stretch>
            <a:fillRect/>
          </a:stretch>
        </p:blipFill>
        <p:spPr>
          <a:xfrm>
            <a:off x="271368" y="3823633"/>
            <a:ext cx="6919560" cy="2950720"/>
          </a:xfrm>
          <a:prstGeom prst="rect">
            <a:avLst/>
          </a:prstGeom>
        </p:spPr>
      </p:pic>
    </p:spTree>
    <p:extLst>
      <p:ext uri="{BB962C8B-B14F-4D97-AF65-F5344CB8AC3E}">
        <p14:creationId xmlns:p14="http://schemas.microsoft.com/office/powerpoint/2010/main" val="8304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56E80D-F290-53B6-53BF-BBBEFF838DB9}"/>
              </a:ext>
            </a:extLst>
          </p:cNvPr>
          <p:cNvSpPr/>
          <p:nvPr/>
        </p:nvSpPr>
        <p:spPr>
          <a:xfrm>
            <a:off x="-13177" y="4805916"/>
            <a:ext cx="12205176" cy="2052084"/>
          </a:xfrm>
          <a:prstGeom prst="rect">
            <a:avLst/>
          </a:prstGeom>
          <a:solidFill>
            <a:srgbClr val="005148"/>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r>
              <a:rPr lang="en-GB" sz="1400">
                <a:solidFill>
                  <a:schemeClr val="bg1"/>
                </a:solidFill>
                <a:latin typeface="Arial"/>
                <a:ea typeface="Calibri"/>
                <a:cs typeface="Arial"/>
              </a:rPr>
              <a:t>The cost of paid accommodation and the number of high-cost tenancies continued to increase in 2024/25 - largely due to increasing demand, the rising cost of renting accommodation from private landlords, the cost of which was offset by the council using more of its own properties for temporary accommodation. </a:t>
            </a:r>
            <a:br>
              <a:rPr lang="en-GB" sz="1400">
                <a:latin typeface="Arial" panose="020B0604020202020204" pitchFamily="34" charset="0"/>
                <a:ea typeface="Calibri"/>
                <a:cs typeface="Arial" panose="020B0604020202020204" pitchFamily="34" charset="0"/>
              </a:rPr>
            </a:br>
            <a:br>
              <a:rPr lang="en-GB" sz="1400">
                <a:latin typeface="Arial" panose="020B0604020202020204" pitchFamily="34" charset="0"/>
                <a:ea typeface="Calibri"/>
                <a:cs typeface="Arial" panose="020B0604020202020204" pitchFamily="34" charset="0"/>
              </a:rPr>
            </a:br>
            <a:r>
              <a:rPr lang="en-GB" sz="1400">
                <a:latin typeface="Arial"/>
                <a:ea typeface="Calibri"/>
                <a:cs typeface="Arial"/>
              </a:rPr>
              <a:t>With the introduction of a new policy</a:t>
            </a:r>
            <a:r>
              <a:rPr lang="en-GB" sz="1400">
                <a:solidFill>
                  <a:schemeClr val="bg1"/>
                </a:solidFill>
                <a:latin typeface="Arial"/>
                <a:ea typeface="Calibri"/>
                <a:cs typeface="Arial"/>
              </a:rPr>
              <a:t> to capping nightly costs (introduced at the beginning of 2025/26), high-cost tenancies over the price cap have reduced considerably throughout the financial year.</a:t>
            </a:r>
          </a:p>
        </p:txBody>
      </p:sp>
      <p:sp>
        <p:nvSpPr>
          <p:cNvPr id="2" name="Subtitle 2">
            <a:extLst>
              <a:ext uri="{FF2B5EF4-FFF2-40B4-BE49-F238E27FC236}">
                <a16:creationId xmlns:a16="http://schemas.microsoft.com/office/drawing/2014/main" id="{32A00FF6-E884-C703-2B43-A602649B5613}"/>
              </a:ext>
            </a:extLst>
          </p:cNvPr>
          <p:cNvSpPr txBox="1">
            <a:spLocks/>
          </p:cNvSpPr>
          <p:nvPr/>
        </p:nvSpPr>
        <p:spPr>
          <a:xfrm>
            <a:off x="-10808" y="0"/>
            <a:ext cx="12202808" cy="79816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Housing Needs and Homelessness</a:t>
            </a:r>
            <a:endParaRPr lang="en-GB" b="1">
              <a:solidFill>
                <a:schemeClr val="bg1"/>
              </a:solidFill>
              <a:latin typeface="Arial"/>
              <a:cs typeface="Arial"/>
            </a:endParaRPr>
          </a:p>
        </p:txBody>
      </p:sp>
      <p:pic>
        <p:nvPicPr>
          <p:cNvPr id="5" name="Picture 4">
            <a:extLst>
              <a:ext uri="{FF2B5EF4-FFF2-40B4-BE49-F238E27FC236}">
                <a16:creationId xmlns:a16="http://schemas.microsoft.com/office/drawing/2014/main" id="{7E0D7271-9F77-E561-00D5-36F323F7D3EF}"/>
              </a:ext>
            </a:extLst>
          </p:cNvPr>
          <p:cNvPicPr>
            <a:picLocks noChangeAspect="1"/>
          </p:cNvPicPr>
          <p:nvPr/>
        </p:nvPicPr>
        <p:blipFill>
          <a:blip r:embed="rId2"/>
          <a:srcRect l="1043" t="2299" r="1203" b="2226"/>
          <a:stretch>
            <a:fillRect/>
          </a:stretch>
        </p:blipFill>
        <p:spPr>
          <a:xfrm>
            <a:off x="245806" y="933782"/>
            <a:ext cx="6991905" cy="3218007"/>
          </a:xfrm>
          <a:prstGeom prst="rect">
            <a:avLst/>
          </a:prstGeom>
        </p:spPr>
      </p:pic>
      <p:pic>
        <p:nvPicPr>
          <p:cNvPr id="10" name="Picture 9">
            <a:extLst>
              <a:ext uri="{FF2B5EF4-FFF2-40B4-BE49-F238E27FC236}">
                <a16:creationId xmlns:a16="http://schemas.microsoft.com/office/drawing/2014/main" id="{170FB9CF-B8B0-F888-59F0-1E6921B2E6F5}"/>
              </a:ext>
            </a:extLst>
          </p:cNvPr>
          <p:cNvPicPr>
            <a:picLocks noChangeAspect="1"/>
          </p:cNvPicPr>
          <p:nvPr/>
        </p:nvPicPr>
        <p:blipFill>
          <a:blip r:embed="rId3"/>
          <a:srcRect t="6684"/>
          <a:stretch>
            <a:fillRect/>
          </a:stretch>
        </p:blipFill>
        <p:spPr>
          <a:xfrm>
            <a:off x="7237711" y="2044967"/>
            <a:ext cx="2534004" cy="995635"/>
          </a:xfrm>
          <a:prstGeom prst="rect">
            <a:avLst/>
          </a:prstGeom>
        </p:spPr>
      </p:pic>
    </p:spTree>
    <p:extLst>
      <p:ext uri="{BB962C8B-B14F-4D97-AF65-F5344CB8AC3E}">
        <p14:creationId xmlns:p14="http://schemas.microsoft.com/office/powerpoint/2010/main" val="15127448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1B9FD-8BFF-1CB9-734C-32C75AB8886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2D77555-A75E-0432-5FE3-AEE8B168B30C}"/>
              </a:ext>
            </a:extLst>
          </p:cNvPr>
          <p:cNvSpPr>
            <a:spLocks noGrp="1"/>
          </p:cNvSpPr>
          <p:nvPr>
            <p:ph type="subTitle" idx="1"/>
          </p:nvPr>
        </p:nvSpPr>
        <p:spPr>
          <a:xfrm>
            <a:off x="-2264" y="5129476"/>
            <a:ext cx="12194010" cy="1733259"/>
          </a:xfrm>
          <a:solidFill>
            <a:srgbClr val="005148"/>
          </a:solidFill>
        </p:spPr>
        <p:txBody>
          <a:bodyPr vert="horz" lIns="91440" tIns="45720" rIns="91440" bIns="45720" rtlCol="0" anchor="t">
            <a:normAutofit/>
          </a:bodyPr>
          <a:lstStyle/>
          <a:p>
            <a:pPr algn="l"/>
            <a:r>
              <a:rPr lang="en-GB" sz="1400">
                <a:solidFill>
                  <a:schemeClr val="bg1"/>
                </a:solidFill>
                <a:latin typeface="Arial"/>
                <a:cs typeface="Arial"/>
              </a:rPr>
              <a:t>The number of visits to the Hillingdon Council website is a useful way to see how residents are using online services. This chart shows that website usage goes up and down throughout the year, with a sharp decrease in the last quarter of 2025/26. </a:t>
            </a:r>
          </a:p>
          <a:p>
            <a:pPr algn="l"/>
            <a:r>
              <a:rPr lang="en-GB" sz="1400">
                <a:solidFill>
                  <a:schemeClr val="bg1"/>
                </a:solidFill>
                <a:latin typeface="Arial"/>
                <a:cs typeface="Arial"/>
              </a:rPr>
              <a:t>Improved web usage means that more people are able to get the help they need quickly and easily, without having to phone or visit the council in person. By making sure the website is clear and easy to use, the council is helping residents find what they need, when they need it.</a:t>
            </a:r>
            <a:br>
              <a:rPr lang="en-GB" sz="1400">
                <a:solidFill>
                  <a:schemeClr val="bg1"/>
                </a:solidFill>
                <a:latin typeface="Arial"/>
                <a:cs typeface="Arial"/>
              </a:rPr>
            </a:br>
            <a:endParaRPr lang="en-GB" sz="1400" i="1">
              <a:solidFill>
                <a:schemeClr val="bg1"/>
              </a:solidFill>
              <a:latin typeface="Arial"/>
              <a:cs typeface="Arial"/>
            </a:endParaRPr>
          </a:p>
        </p:txBody>
      </p:sp>
      <p:sp>
        <p:nvSpPr>
          <p:cNvPr id="12" name="Subtitle 2">
            <a:extLst>
              <a:ext uri="{FF2B5EF4-FFF2-40B4-BE49-F238E27FC236}">
                <a16:creationId xmlns:a16="http://schemas.microsoft.com/office/drawing/2014/main" id="{58244A52-7687-BF1E-B6B6-43A90EDF0A33}"/>
              </a:ext>
            </a:extLst>
          </p:cNvPr>
          <p:cNvSpPr txBox="1">
            <a:spLocks/>
          </p:cNvSpPr>
          <p:nvPr/>
        </p:nvSpPr>
        <p:spPr>
          <a:xfrm>
            <a:off x="-1" y="-3957"/>
            <a:ext cx="12193460" cy="48859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Corporate Services, Digital and Transformation – Web usage </a:t>
            </a:r>
          </a:p>
        </p:txBody>
      </p:sp>
      <p:graphicFrame>
        <p:nvGraphicFramePr>
          <p:cNvPr id="2" name="Chart 1">
            <a:extLst>
              <a:ext uri="{FF2B5EF4-FFF2-40B4-BE49-F238E27FC236}">
                <a16:creationId xmlns:a16="http://schemas.microsoft.com/office/drawing/2014/main" id="{9EED208C-D2FA-8CF1-1132-167882AEB279}"/>
              </a:ext>
            </a:extLst>
          </p:cNvPr>
          <p:cNvGraphicFramePr>
            <a:graphicFrameLocks/>
          </p:cNvGraphicFramePr>
          <p:nvPr>
            <p:extLst>
              <p:ext uri="{D42A27DB-BD31-4B8C-83A1-F6EECF244321}">
                <p14:modId xmlns:p14="http://schemas.microsoft.com/office/powerpoint/2010/main" val="120696829"/>
              </p:ext>
            </p:extLst>
          </p:nvPr>
        </p:nvGraphicFramePr>
        <p:xfrm>
          <a:off x="993034" y="862958"/>
          <a:ext cx="8964782" cy="39467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27800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493FE-8ADB-ED63-59F8-341F0A82D85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BCF9307-2649-302B-102E-E25672ACB0FB}"/>
              </a:ext>
            </a:extLst>
          </p:cNvPr>
          <p:cNvSpPr/>
          <p:nvPr/>
        </p:nvSpPr>
        <p:spPr>
          <a:xfrm>
            <a:off x="10078" y="3512"/>
            <a:ext cx="12192000" cy="83099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13616548-2C5A-4456-3EE0-C1BF9697C075}"/>
              </a:ext>
            </a:extLst>
          </p:cNvPr>
          <p:cNvSpPr txBox="1"/>
          <p:nvPr/>
        </p:nvSpPr>
        <p:spPr>
          <a:xfrm>
            <a:off x="119732" y="159439"/>
            <a:ext cx="11952536" cy="830997"/>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Member Enquiries </a:t>
            </a:r>
          </a:p>
          <a:p>
            <a:endParaRPr lang="en-GB" sz="2400">
              <a:solidFill>
                <a:schemeClr val="bg1"/>
              </a:solidFill>
            </a:endParaRPr>
          </a:p>
        </p:txBody>
      </p:sp>
      <p:sp>
        <p:nvSpPr>
          <p:cNvPr id="7" name="Subtitle 2">
            <a:extLst>
              <a:ext uri="{FF2B5EF4-FFF2-40B4-BE49-F238E27FC236}">
                <a16:creationId xmlns:a16="http://schemas.microsoft.com/office/drawing/2014/main" id="{51FAA3E6-4DDC-A89A-18DA-6AC2AAA98DC5}"/>
              </a:ext>
            </a:extLst>
          </p:cNvPr>
          <p:cNvSpPr txBox="1">
            <a:spLocks/>
          </p:cNvSpPr>
          <p:nvPr/>
        </p:nvSpPr>
        <p:spPr>
          <a:xfrm>
            <a:off x="10078" y="5184648"/>
            <a:ext cx="12182851" cy="1668278"/>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The chart shows the number of Member Enquiries (MEs) made each month, comparing this year and last year. MEs are questions or requests for information that residents raise with their local councillors—sometimes about problems with council services, sometimes just for more details about a situation.</a:t>
            </a:r>
          </a:p>
          <a:p>
            <a:pPr algn="l"/>
            <a:r>
              <a:rPr lang="en-GB" sz="1400">
                <a:solidFill>
                  <a:schemeClr val="bg1"/>
                </a:solidFill>
                <a:latin typeface="Arial"/>
                <a:cs typeface="Arial"/>
              </a:rPr>
              <a:t>The number of enquiries that are made demonstrates how often Members are requesting assistance to resolve resident queries. The council aims to respond to these enquiries within 10 working days, which helps make sure that any issues or questions Members raise are dealt with promptly.</a:t>
            </a:r>
          </a:p>
          <a:p>
            <a:pPr algn="l"/>
            <a:r>
              <a:rPr lang="en-GB" sz="1400">
                <a:solidFill>
                  <a:schemeClr val="bg1"/>
                </a:solidFill>
                <a:latin typeface="Arial"/>
                <a:cs typeface="Arial"/>
              </a:rPr>
              <a:t>Tracking these numbers over time helps the council improve services.</a:t>
            </a:r>
          </a:p>
        </p:txBody>
      </p:sp>
      <p:pic>
        <p:nvPicPr>
          <p:cNvPr id="2" name="Picture 1">
            <a:extLst>
              <a:ext uri="{FF2B5EF4-FFF2-40B4-BE49-F238E27FC236}">
                <a16:creationId xmlns:a16="http://schemas.microsoft.com/office/drawing/2014/main" id="{B11AD941-27F7-E92E-BCAB-A500CDD39CA7}"/>
              </a:ext>
            </a:extLst>
          </p:cNvPr>
          <p:cNvPicPr>
            <a:picLocks noChangeAspect="1"/>
          </p:cNvPicPr>
          <p:nvPr/>
        </p:nvPicPr>
        <p:blipFill>
          <a:blip r:embed="rId3"/>
          <a:stretch>
            <a:fillRect/>
          </a:stretch>
        </p:blipFill>
        <p:spPr>
          <a:xfrm>
            <a:off x="1660892" y="990436"/>
            <a:ext cx="8507236" cy="3618701"/>
          </a:xfrm>
          <a:prstGeom prst="rect">
            <a:avLst/>
          </a:prstGeom>
        </p:spPr>
      </p:pic>
    </p:spTree>
    <p:extLst>
      <p:ext uri="{BB962C8B-B14F-4D97-AF65-F5344CB8AC3E}">
        <p14:creationId xmlns:p14="http://schemas.microsoft.com/office/powerpoint/2010/main" val="19620680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9A374-E0EB-8DF3-D3F8-3B45A891BDD4}"/>
            </a:ext>
          </a:extLst>
        </p:cNvPr>
        <p:cNvGrpSpPr/>
        <p:nvPr/>
      </p:nvGrpSpPr>
      <p:grpSpPr>
        <a:xfrm>
          <a:off x="0" y="0"/>
          <a:ext cx="0" cy="0"/>
          <a:chOff x="0" y="0"/>
          <a:chExt cx="0" cy="0"/>
        </a:xfrm>
      </p:grpSpPr>
      <p:pic>
        <p:nvPicPr>
          <p:cNvPr id="4" name="Picture 3" descr="Google slides template rgb.jpg">
            <a:extLst>
              <a:ext uri="{FF2B5EF4-FFF2-40B4-BE49-F238E27FC236}">
                <a16:creationId xmlns:a16="http://schemas.microsoft.com/office/drawing/2014/main" id="{2AAB02E5-5506-27DB-138A-FA870A955BF5}"/>
              </a:ext>
            </a:extLst>
          </p:cNvPr>
          <p:cNvPicPr>
            <a:picLocks noChangeAspect="1"/>
          </p:cNvPicPr>
          <p:nvPr/>
        </p:nvPicPr>
        <p:blipFill rotWithShape="1">
          <a:blip r:embed="rId2">
            <a:extLst>
              <a:ext uri="{28A0092B-C50C-407E-A947-70E740481C1C}">
                <a14:useLocalDpi xmlns:a14="http://schemas.microsoft.com/office/drawing/2010/main" val="0"/>
              </a:ext>
            </a:extLst>
          </a:blip>
          <a:srcRect t="57131"/>
          <a:stretch/>
        </p:blipFill>
        <p:spPr>
          <a:xfrm>
            <a:off x="0" y="2938272"/>
            <a:ext cx="12192000" cy="3919728"/>
          </a:xfrm>
          <a:prstGeom prst="rect">
            <a:avLst/>
          </a:prstGeom>
        </p:spPr>
      </p:pic>
      <p:sp>
        <p:nvSpPr>
          <p:cNvPr id="5" name="Rectangle 4">
            <a:extLst>
              <a:ext uri="{FF2B5EF4-FFF2-40B4-BE49-F238E27FC236}">
                <a16:creationId xmlns:a16="http://schemas.microsoft.com/office/drawing/2014/main" id="{8D42A4B4-6B85-AA8C-799D-794413F1AA4D}"/>
              </a:ext>
            </a:extLst>
          </p:cNvPr>
          <p:cNvSpPr/>
          <p:nvPr/>
        </p:nvSpPr>
        <p:spPr>
          <a:xfrm>
            <a:off x="0" y="3512"/>
            <a:ext cx="12202078" cy="5266557"/>
          </a:xfrm>
          <a:prstGeom prst="rect">
            <a:avLst/>
          </a:prstGeom>
          <a:solidFill>
            <a:srgbClr val="0051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005148"/>
              </a:solidFill>
            </a:endParaRPr>
          </a:p>
        </p:txBody>
      </p:sp>
      <p:sp>
        <p:nvSpPr>
          <p:cNvPr id="8" name="TextBox 7">
            <a:extLst>
              <a:ext uri="{FF2B5EF4-FFF2-40B4-BE49-F238E27FC236}">
                <a16:creationId xmlns:a16="http://schemas.microsoft.com/office/drawing/2014/main" id="{3DAE76DF-25FE-842D-92AE-ABCB96B8C82F}"/>
              </a:ext>
            </a:extLst>
          </p:cNvPr>
          <p:cNvSpPr txBox="1"/>
          <p:nvPr/>
        </p:nvSpPr>
        <p:spPr>
          <a:xfrm>
            <a:off x="398861" y="3848863"/>
            <a:ext cx="8572420" cy="830997"/>
          </a:xfrm>
          <a:prstGeom prst="rect">
            <a:avLst/>
          </a:prstGeom>
          <a:noFill/>
        </p:spPr>
        <p:txBody>
          <a:bodyPr wrap="square" lIns="91440" tIns="45720" rIns="91440" bIns="45720" rtlCol="0" anchor="t">
            <a:spAutoFit/>
          </a:bodyPr>
          <a:lstStyle/>
          <a:p>
            <a:r>
              <a:rPr lang="en-GB" sz="2400">
                <a:solidFill>
                  <a:schemeClr val="bg1"/>
                </a:solidFill>
                <a:latin typeface="Arial"/>
                <a:cs typeface="Arial"/>
              </a:rPr>
              <a:t>Cabinet Member: Cllr Eddie Lavery</a:t>
            </a:r>
          </a:p>
          <a:p>
            <a:r>
              <a:rPr lang="en-GB" sz="2400">
                <a:solidFill>
                  <a:schemeClr val="bg1"/>
                </a:solidFill>
                <a:latin typeface="Arial"/>
                <a:cs typeface="Arial"/>
              </a:rPr>
              <a:t>Portfolio: Finance</a:t>
            </a:r>
          </a:p>
        </p:txBody>
      </p:sp>
      <p:sp>
        <p:nvSpPr>
          <p:cNvPr id="6" name="TextBox 5">
            <a:extLst>
              <a:ext uri="{FF2B5EF4-FFF2-40B4-BE49-F238E27FC236}">
                <a16:creationId xmlns:a16="http://schemas.microsoft.com/office/drawing/2014/main" id="{493DFEE9-D456-2FDC-0E0D-BEAF45991E1C}"/>
              </a:ext>
            </a:extLst>
          </p:cNvPr>
          <p:cNvSpPr txBox="1"/>
          <p:nvPr/>
        </p:nvSpPr>
        <p:spPr>
          <a:xfrm>
            <a:off x="8239860" y="3483110"/>
            <a:ext cx="3800104" cy="369332"/>
          </a:xfrm>
          <a:prstGeom prst="rect">
            <a:avLst/>
          </a:prstGeom>
          <a:noFill/>
        </p:spPr>
        <p:txBody>
          <a:bodyPr wrap="square" rtlCol="0">
            <a:spAutoFit/>
          </a:bodyPr>
          <a:lstStyle/>
          <a:p>
            <a:pPr algn="ctr"/>
            <a:r>
              <a:rPr lang="en-GB">
                <a:solidFill>
                  <a:schemeClr val="bg1"/>
                </a:solidFill>
              </a:rPr>
              <a:t>Our commitments to residents </a:t>
            </a:r>
          </a:p>
        </p:txBody>
      </p:sp>
      <p:sp>
        <p:nvSpPr>
          <p:cNvPr id="9" name="Rectangle 8">
            <a:extLst>
              <a:ext uri="{FF2B5EF4-FFF2-40B4-BE49-F238E27FC236}">
                <a16:creationId xmlns:a16="http://schemas.microsoft.com/office/drawing/2014/main" id="{EBDFAE16-AD3C-084C-264A-3CB540DFF142}"/>
              </a:ext>
            </a:extLst>
          </p:cNvPr>
          <p:cNvSpPr/>
          <p:nvPr/>
        </p:nvSpPr>
        <p:spPr>
          <a:xfrm>
            <a:off x="8019340" y="3863301"/>
            <a:ext cx="4144488" cy="343607"/>
          </a:xfrm>
          <a:prstGeom prst="rect">
            <a:avLst/>
          </a:prstGeom>
          <a:solidFill>
            <a:srgbClr val="87878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thriving economy</a:t>
            </a:r>
          </a:p>
        </p:txBody>
      </p:sp>
      <p:sp>
        <p:nvSpPr>
          <p:cNvPr id="10" name="Rectangle 9">
            <a:extLst>
              <a:ext uri="{FF2B5EF4-FFF2-40B4-BE49-F238E27FC236}">
                <a16:creationId xmlns:a16="http://schemas.microsoft.com/office/drawing/2014/main" id="{AC9AB701-3480-9BCA-294E-AA61217D0E1B}"/>
              </a:ext>
            </a:extLst>
          </p:cNvPr>
          <p:cNvSpPr/>
          <p:nvPr/>
        </p:nvSpPr>
        <p:spPr>
          <a:xfrm>
            <a:off x="8019340" y="4264362"/>
            <a:ext cx="4132082" cy="579207"/>
          </a:xfrm>
          <a:prstGeom prst="rect">
            <a:avLst/>
          </a:prstGeom>
          <a:solidFill>
            <a:srgbClr val="3AA1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A digital-enabled, modern, well-run council</a:t>
            </a:r>
          </a:p>
        </p:txBody>
      </p:sp>
      <p:pic>
        <p:nvPicPr>
          <p:cNvPr id="3" name="Picture 2">
            <a:extLst>
              <a:ext uri="{FF2B5EF4-FFF2-40B4-BE49-F238E27FC236}">
                <a16:creationId xmlns:a16="http://schemas.microsoft.com/office/drawing/2014/main" id="{B2104DCC-5A86-B82E-6D34-55C67B58EEA0}"/>
              </a:ext>
            </a:extLst>
          </p:cNvPr>
          <p:cNvPicPr>
            <a:picLocks noChangeAspect="1"/>
          </p:cNvPicPr>
          <p:nvPr/>
        </p:nvPicPr>
        <p:blipFill>
          <a:blip r:embed="rId3"/>
          <a:stretch>
            <a:fillRect/>
          </a:stretch>
        </p:blipFill>
        <p:spPr>
          <a:xfrm>
            <a:off x="398861" y="507865"/>
            <a:ext cx="1905000" cy="2867025"/>
          </a:xfrm>
          <a:prstGeom prst="rect">
            <a:avLst/>
          </a:prstGeom>
        </p:spPr>
      </p:pic>
    </p:spTree>
    <p:extLst>
      <p:ext uri="{BB962C8B-B14F-4D97-AF65-F5344CB8AC3E}">
        <p14:creationId xmlns:p14="http://schemas.microsoft.com/office/powerpoint/2010/main" val="23796997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850F7-3E09-8D18-14A5-5E6127D7AB1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60D310-E7C8-D8C9-C555-815596517DC7}"/>
              </a:ext>
            </a:extLst>
          </p:cNvPr>
          <p:cNvSpPr>
            <a:spLocks noGrp="1"/>
          </p:cNvSpPr>
          <p:nvPr>
            <p:ph type="subTitle" idx="1"/>
          </p:nvPr>
        </p:nvSpPr>
        <p:spPr>
          <a:xfrm>
            <a:off x="8441828" y="985298"/>
            <a:ext cx="3748655" cy="5874690"/>
          </a:xfrm>
          <a:solidFill>
            <a:srgbClr val="005148"/>
          </a:solidFill>
        </p:spPr>
        <p:txBody>
          <a:bodyPr vert="horz" lIns="91440" tIns="45720" rIns="91440" bIns="45720" rtlCol="0" anchor="t">
            <a:normAutofit fontScale="92500" lnSpcReduction="10000"/>
          </a:bodyPr>
          <a:lstStyle/>
          <a:p>
            <a:pPr algn="l"/>
            <a:r>
              <a:rPr lang="en-GB" sz="1400">
                <a:solidFill>
                  <a:schemeClr val="bg1"/>
                </a:solidFill>
                <a:latin typeface="Arial"/>
                <a:cs typeface="Arial"/>
              </a:rPr>
              <a:t>Counter fraud performance is well above target — the council recovered £12.8 million in 2025/26, significantly ahead of the £8.8 million target. Operational activity is substantial — the same slide reports 113 fraud recoveries and 36 emergency housing units closed, releasing homes and resources back into use. This is one of the clearest positive performance stories in the section, showing tangible financial value from fraud detection across housing, business rates, and adult social care.</a:t>
            </a:r>
            <a:endParaRPr lang="en-US"/>
          </a:p>
          <a:p>
            <a:pPr algn="l"/>
            <a:r>
              <a:rPr lang="en-GB" sz="1400">
                <a:solidFill>
                  <a:schemeClr val="bg1"/>
                </a:solidFill>
                <a:latin typeface="Arial"/>
                <a:cs typeface="Arial"/>
              </a:rPr>
              <a:t>This graph highlights the council’s counter fraud activity across a range of services, including housing, business rates, and adult social care. Fraud in these areas can include false housing claims, undeclared business activity, and misuse of care funding.</a:t>
            </a:r>
            <a:endParaRPr lang="en-GB">
              <a:solidFill>
                <a:schemeClr val="bg1"/>
              </a:solidFill>
            </a:endParaRPr>
          </a:p>
          <a:p>
            <a:pPr algn="l"/>
            <a:r>
              <a:rPr lang="en-GB" sz="1400">
                <a:solidFill>
                  <a:schemeClr val="bg1"/>
                </a:solidFill>
                <a:latin typeface="Arial"/>
                <a:cs typeface="Arial"/>
              </a:rPr>
              <a:t>In 2025/26, the council recovered a total of £12.8 million, significantly exceeding its target of £8.8 million. This reflects strong performance in identifying, investigating, and stopping fraudulent activity, and reclaiming funds and assets.</a:t>
            </a:r>
          </a:p>
          <a:p>
            <a:pPr algn="l"/>
            <a:r>
              <a:rPr lang="en-GB" sz="1400">
                <a:solidFill>
                  <a:schemeClr val="bg1"/>
                </a:solidFill>
                <a:latin typeface="Arial"/>
                <a:cs typeface="Arial"/>
              </a:rPr>
              <a:t>In 2025/26 the Counter Fraud Service had 113 fraud recoveries, and 36 emergency housing units closed helping to release vital homes and resources back into the system.</a:t>
            </a:r>
          </a:p>
          <a:p>
            <a:pPr algn="l"/>
            <a:r>
              <a:rPr lang="en-GB" sz="1400">
                <a:solidFill>
                  <a:schemeClr val="bg1"/>
                </a:solidFill>
                <a:latin typeface="Arial"/>
                <a:cs typeface="Arial"/>
              </a:rPr>
              <a:t>Counter fraud checks play a crucial role in protecting public money, ensuring fairness, and making sure support reaches those who are genuinely eligible.</a:t>
            </a:r>
          </a:p>
          <a:p>
            <a:pPr algn="l"/>
            <a:endParaRPr lang="en-GB" sz="1400">
              <a:solidFill>
                <a:schemeClr val="bg1"/>
              </a:solidFill>
              <a:latin typeface="Arial"/>
              <a:cs typeface="Arial"/>
            </a:endParaRPr>
          </a:p>
        </p:txBody>
      </p:sp>
      <p:sp>
        <p:nvSpPr>
          <p:cNvPr id="12" name="Subtitle 2">
            <a:extLst>
              <a:ext uri="{FF2B5EF4-FFF2-40B4-BE49-F238E27FC236}">
                <a16:creationId xmlns:a16="http://schemas.microsoft.com/office/drawing/2014/main" id="{CC1B6CEE-40C2-B2DF-AA53-3A0168CBAAE1}"/>
              </a:ext>
            </a:extLst>
          </p:cNvPr>
          <p:cNvSpPr txBox="1">
            <a:spLocks/>
          </p:cNvSpPr>
          <p:nvPr/>
        </p:nvSpPr>
        <p:spPr>
          <a:xfrm>
            <a:off x="-2" y="3765"/>
            <a:ext cx="12192001" cy="660391"/>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Finance - Counter Fraud Recovery  </a:t>
            </a:r>
          </a:p>
        </p:txBody>
      </p:sp>
      <p:graphicFrame>
        <p:nvGraphicFramePr>
          <p:cNvPr id="2" name="Chart 1">
            <a:extLst>
              <a:ext uri="{FF2B5EF4-FFF2-40B4-BE49-F238E27FC236}">
                <a16:creationId xmlns:a16="http://schemas.microsoft.com/office/drawing/2014/main" id="{CA0CBAA1-B3BC-A44D-6CA1-1A0CB40DF364}"/>
              </a:ext>
            </a:extLst>
          </p:cNvPr>
          <p:cNvGraphicFramePr>
            <a:graphicFrameLocks/>
          </p:cNvGraphicFramePr>
          <p:nvPr>
            <p:extLst>
              <p:ext uri="{D42A27DB-BD31-4B8C-83A1-F6EECF244321}">
                <p14:modId xmlns:p14="http://schemas.microsoft.com/office/powerpoint/2010/main" val="1704655900"/>
              </p:ext>
            </p:extLst>
          </p:nvPr>
        </p:nvGraphicFramePr>
        <p:xfrm>
          <a:off x="659681" y="1319863"/>
          <a:ext cx="7415915" cy="38681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20633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9D121-98F9-C858-CA44-B901106998F4}"/>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EBE7DFA0-5048-288E-2B62-5A9F2A3F1C81}"/>
              </a:ext>
            </a:extLst>
          </p:cNvPr>
          <p:cNvSpPr txBox="1">
            <a:spLocks/>
          </p:cNvSpPr>
          <p:nvPr/>
        </p:nvSpPr>
        <p:spPr>
          <a:xfrm>
            <a:off x="0" y="-1535"/>
            <a:ext cx="12196866" cy="56806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bg1"/>
                </a:solidFill>
                <a:latin typeface="Arial" panose="020B0604020202020204" pitchFamily="34" charset="0"/>
                <a:cs typeface="Arial" panose="020B0604020202020204" pitchFamily="34" charset="0"/>
              </a:rPr>
              <a:t>Concluding comments </a:t>
            </a:r>
            <a:r>
              <a:rPr lang="en-GB" b="1">
                <a:solidFill>
                  <a:schemeClr val="bg1"/>
                </a:solidFill>
              </a:rPr>
              <a:t> </a:t>
            </a:r>
          </a:p>
        </p:txBody>
      </p:sp>
      <p:sp>
        <p:nvSpPr>
          <p:cNvPr id="2" name="TextBox 1">
            <a:extLst>
              <a:ext uri="{FF2B5EF4-FFF2-40B4-BE49-F238E27FC236}">
                <a16:creationId xmlns:a16="http://schemas.microsoft.com/office/drawing/2014/main" id="{A55CE5C8-41B9-EABC-1A7F-A0743B457423}"/>
              </a:ext>
            </a:extLst>
          </p:cNvPr>
          <p:cNvSpPr txBox="1"/>
          <p:nvPr/>
        </p:nvSpPr>
        <p:spPr>
          <a:xfrm>
            <a:off x="411670" y="779515"/>
            <a:ext cx="11368660" cy="5632311"/>
          </a:xfrm>
          <a:prstGeom prst="rect">
            <a:avLst/>
          </a:prstGeom>
          <a:noFill/>
        </p:spPr>
        <p:txBody>
          <a:bodyPr wrap="square" lIns="91440" tIns="45720" rIns="91440" bIns="45720" rtlCol="0" anchor="t">
            <a:spAutoFit/>
          </a:bodyPr>
          <a:lstStyle/>
          <a:p>
            <a:br>
              <a:rPr lang="en-GB" sz="1200">
                <a:latin typeface="Arial" panose="020B0604020202020204" pitchFamily="34" charset="0"/>
                <a:cs typeface="Arial" panose="020B0604020202020204" pitchFamily="34" charset="0"/>
              </a:rPr>
            </a:br>
            <a:r>
              <a:rPr lang="en-GB" sz="1200">
                <a:latin typeface="Arial"/>
                <a:cs typeface="Arial"/>
              </a:rPr>
              <a:t>The Annual Performance Report for 2025/26 provides a transparent account of Hillingdon Council's performance across core service areas, emphasising putting residents first. The council is addressing significant challenges such as rising demand, financial pressures, and evolving community needs while maintaining a commitment to service quality, accountability, and resident wellbeing.</a:t>
            </a:r>
          </a:p>
          <a:p>
            <a:endParaRPr lang="en-GB" sz="1200">
              <a:latin typeface="Arial" panose="020B0604020202020204" pitchFamily="34" charset="0"/>
              <a:cs typeface="Arial" panose="020B0604020202020204" pitchFamily="34" charset="0"/>
            </a:endParaRPr>
          </a:p>
          <a:p>
            <a:r>
              <a:rPr lang="en-GB" sz="1200">
                <a:latin typeface="Arial"/>
                <a:cs typeface="Arial"/>
              </a:rPr>
              <a:t>Overall, the report demonstrates Hillingdon's commitment to continuous improvement, resident-centred service delivery, and strategic resilience. The council’s data-driven approach, investment in transformation, and focus on outcomes position it to navigate the road ahead with purpose and clear objectives.</a:t>
            </a:r>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r>
              <a:rPr lang="en-GB" sz="1200">
                <a:latin typeface="Arial"/>
                <a:cs typeface="Arial"/>
              </a:rPr>
              <a:t>Throughout 2026/27 performance will be monitored at a corporate and senior manager level, using internal Balanced Scorecards; this approach evaluates organisational performance across financial and non-financial perspectives, aligning activities with long-term objectives.</a:t>
            </a:r>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r>
              <a:rPr lang="en-GB" sz="1200">
                <a:latin typeface="Arial"/>
                <a:cs typeface="Arial"/>
              </a:rPr>
              <a:t>In the first half of 2026/27, the refreshed Local Outcomes Framework tool will be published; many metrics from the framework have been included in the Balanced Scorecards and within this report.</a:t>
            </a:r>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r>
              <a:rPr lang="en-GB" sz="1200">
                <a:latin typeface="Arial"/>
                <a:cs typeface="Arial"/>
              </a:rPr>
              <a:t>Many metrics used in this report are from the Local Outcomes Framework (LOF), updated for 2026.</a:t>
            </a:r>
            <a:r>
              <a:rPr lang="en-GB" sz="1200" b="1">
                <a:latin typeface="Arial"/>
                <a:cs typeface="Arial"/>
              </a:rPr>
              <a:t> </a:t>
            </a:r>
            <a:r>
              <a:rPr lang="en-GB" sz="1200">
                <a:latin typeface="Arial"/>
                <a:cs typeface="Arial"/>
              </a:rPr>
              <a:t>The framework establishes a shared focus on the outcomes most important for achieving collective aims and ultimately to raise living standards across England. The outcomes in the framework represent many of the most important responsibilities of local government underlining the essential part local government plays in achieving national priorities.  </a:t>
            </a:r>
          </a:p>
          <a:p>
            <a:endParaRPr lang="en-GB" sz="1200">
              <a:latin typeface="Arial" panose="020B0604020202020204" pitchFamily="34" charset="0"/>
              <a:cs typeface="Arial" panose="020B0604020202020204" pitchFamily="34" charset="0"/>
            </a:endParaRPr>
          </a:p>
          <a:p>
            <a:r>
              <a:rPr lang="en-GB" sz="1200">
                <a:latin typeface="Arial"/>
                <a:cs typeface="Arial"/>
              </a:rPr>
              <a:t>Alongside funding consolidation and a reduction in individual grant conditions, LOF shifts the focus of central government away from micromanagement of individual activities and towards a focus on the outcomes local authorities care about. Focussing on shared outcomes brings central and local government together and means opportunities to promote local growth and improve the lives of local people.  </a:t>
            </a:r>
            <a:br>
              <a:rPr lang="en-GB" sz="1200">
                <a:latin typeface="Arial" panose="020B0604020202020204" pitchFamily="34" charset="0"/>
                <a:cs typeface="Arial" panose="020B0604020202020204" pitchFamily="34" charset="0"/>
              </a:rPr>
            </a:br>
            <a:endParaRPr lang="en-GB" sz="1200">
              <a:latin typeface="Arial" panose="020B0604020202020204" pitchFamily="34" charset="0"/>
              <a:cs typeface="Arial" panose="020B0604020202020204" pitchFamily="34" charset="0"/>
            </a:endParaRPr>
          </a:p>
          <a:p>
            <a:r>
              <a:rPr lang="en-GB" sz="1200">
                <a:latin typeface="Arial"/>
                <a:cs typeface="Arial"/>
              </a:rPr>
              <a:t>By publishing outcomes data in one place the framework will bring greater transparency for residents and will mean central and local government are measuring progress through the same lens. Where outcomes are poor, the Ministry of Housing, Communities and Local Government (MJCLG) will act, but action will begin by talking to local leaders to understand how to support self-improvement and reduce barriers to delivery.  </a:t>
            </a:r>
            <a:br>
              <a:rPr lang="en-GB" sz="1200">
                <a:latin typeface="Arial" panose="020B0604020202020204" pitchFamily="34" charset="0"/>
                <a:cs typeface="Arial" panose="020B0604020202020204" pitchFamily="34" charset="0"/>
              </a:rPr>
            </a:br>
            <a:endParaRPr lang="en-GB" sz="1200">
              <a:latin typeface="Arial" panose="020B0604020202020204" pitchFamily="34" charset="0"/>
              <a:cs typeface="Arial" panose="020B0604020202020204" pitchFamily="34" charset="0"/>
            </a:endParaRPr>
          </a:p>
          <a:p>
            <a:r>
              <a:rPr lang="en-GB" sz="1200">
                <a:latin typeface="Arial"/>
                <a:cs typeface="Arial"/>
              </a:rPr>
              <a:t>MHCLG needs stronger local councils equipped to enable economic growth, improve public services and empower communities. With central government and local government working closely together, including through this framework, we can achieve our collective aims.</a:t>
            </a:r>
          </a:p>
          <a:p>
            <a:endParaRPr lang="en-GB" sz="1200">
              <a:latin typeface="Arial" panose="020B0604020202020204" pitchFamily="34" charset="0"/>
              <a:cs typeface="Arial" panose="020B0604020202020204" pitchFamily="34" charset="0"/>
            </a:endParaRPr>
          </a:p>
          <a:p>
            <a:endParaRPr lang="en-GB" sz="1200">
              <a:latin typeface="Arial"/>
              <a:cs typeface="Arial"/>
            </a:endParaRPr>
          </a:p>
        </p:txBody>
      </p:sp>
    </p:spTree>
    <p:extLst>
      <p:ext uri="{BB962C8B-B14F-4D97-AF65-F5344CB8AC3E}">
        <p14:creationId xmlns:p14="http://schemas.microsoft.com/office/powerpoint/2010/main" val="14479442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413F6-77C4-4504-3A0A-AEABE135DC0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A62B351-603D-FDB5-350A-196A27117B4A}"/>
              </a:ext>
            </a:extLst>
          </p:cNvPr>
          <p:cNvPicPr>
            <a:picLocks noChangeAspect="1"/>
          </p:cNvPicPr>
          <p:nvPr/>
        </p:nvPicPr>
        <p:blipFill>
          <a:blip r:embed="rId2"/>
          <a:stretch>
            <a:fillRect/>
          </a:stretch>
        </p:blipFill>
        <p:spPr>
          <a:xfrm>
            <a:off x="306134" y="2847970"/>
            <a:ext cx="5200892" cy="3742768"/>
          </a:xfrm>
          <a:prstGeom prst="rect">
            <a:avLst/>
          </a:prstGeom>
        </p:spPr>
      </p:pic>
      <p:grpSp>
        <p:nvGrpSpPr>
          <p:cNvPr id="11" name="Group 10">
            <a:extLst>
              <a:ext uri="{FF2B5EF4-FFF2-40B4-BE49-F238E27FC236}">
                <a16:creationId xmlns:a16="http://schemas.microsoft.com/office/drawing/2014/main" id="{5DF58669-7CFC-A2A5-24D9-DD5DADCB7E4F}"/>
              </a:ext>
            </a:extLst>
          </p:cNvPr>
          <p:cNvGrpSpPr/>
          <p:nvPr/>
        </p:nvGrpSpPr>
        <p:grpSpPr>
          <a:xfrm>
            <a:off x="6294820" y="2847970"/>
            <a:ext cx="5289871" cy="3742768"/>
            <a:chOff x="6784920" y="1443015"/>
            <a:chExt cx="3715268" cy="3683856"/>
          </a:xfrm>
        </p:grpSpPr>
        <p:pic>
          <p:nvPicPr>
            <p:cNvPr id="8" name="Picture 7">
              <a:extLst>
                <a:ext uri="{FF2B5EF4-FFF2-40B4-BE49-F238E27FC236}">
                  <a16:creationId xmlns:a16="http://schemas.microsoft.com/office/drawing/2014/main" id="{369F7590-B660-FCA2-077D-74DE6D0A1574}"/>
                </a:ext>
              </a:extLst>
            </p:cNvPr>
            <p:cNvPicPr>
              <a:picLocks noChangeAspect="1"/>
            </p:cNvPicPr>
            <p:nvPr/>
          </p:nvPicPr>
          <p:blipFill>
            <a:blip r:embed="rId3"/>
            <a:stretch>
              <a:fillRect/>
            </a:stretch>
          </p:blipFill>
          <p:spPr>
            <a:xfrm>
              <a:off x="6865894" y="1687866"/>
              <a:ext cx="3553321" cy="3439005"/>
            </a:xfrm>
            <a:prstGeom prst="rect">
              <a:avLst/>
            </a:prstGeom>
          </p:spPr>
        </p:pic>
        <p:pic>
          <p:nvPicPr>
            <p:cNvPr id="10" name="Picture 9">
              <a:extLst>
                <a:ext uri="{FF2B5EF4-FFF2-40B4-BE49-F238E27FC236}">
                  <a16:creationId xmlns:a16="http://schemas.microsoft.com/office/drawing/2014/main" id="{6115F6A7-8834-FB1C-2A50-EC5EBA584310}"/>
                </a:ext>
              </a:extLst>
            </p:cNvPr>
            <p:cNvPicPr>
              <a:picLocks noChangeAspect="1"/>
            </p:cNvPicPr>
            <p:nvPr/>
          </p:nvPicPr>
          <p:blipFill>
            <a:blip r:embed="rId4"/>
            <a:stretch>
              <a:fillRect/>
            </a:stretch>
          </p:blipFill>
          <p:spPr>
            <a:xfrm>
              <a:off x="6784920" y="1443015"/>
              <a:ext cx="3715268" cy="314369"/>
            </a:xfrm>
            <a:prstGeom prst="rect">
              <a:avLst/>
            </a:prstGeom>
          </p:spPr>
        </p:pic>
      </p:grpSp>
      <p:sp>
        <p:nvSpPr>
          <p:cNvPr id="14" name="Subtitle 2">
            <a:extLst>
              <a:ext uri="{FF2B5EF4-FFF2-40B4-BE49-F238E27FC236}">
                <a16:creationId xmlns:a16="http://schemas.microsoft.com/office/drawing/2014/main" id="{15DCB116-D030-7A42-7EA6-A5EAB1E67415}"/>
              </a:ext>
            </a:extLst>
          </p:cNvPr>
          <p:cNvSpPr txBox="1">
            <a:spLocks/>
          </p:cNvSpPr>
          <p:nvPr/>
        </p:nvSpPr>
        <p:spPr>
          <a:xfrm>
            <a:off x="0" y="-1535"/>
            <a:ext cx="12207910" cy="56806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bg1"/>
                </a:solidFill>
                <a:latin typeface="Arial" panose="020B0604020202020204" pitchFamily="34" charset="0"/>
                <a:cs typeface="Arial" panose="020B0604020202020204" pitchFamily="34" charset="0"/>
              </a:rPr>
              <a:t>Local Outcomes Framework</a:t>
            </a:r>
          </a:p>
        </p:txBody>
      </p:sp>
      <p:sp>
        <p:nvSpPr>
          <p:cNvPr id="15" name="TextBox 14">
            <a:extLst>
              <a:ext uri="{FF2B5EF4-FFF2-40B4-BE49-F238E27FC236}">
                <a16:creationId xmlns:a16="http://schemas.microsoft.com/office/drawing/2014/main" id="{6DABD756-D4EF-36F8-E54B-0A8A08091862}"/>
              </a:ext>
            </a:extLst>
          </p:cNvPr>
          <p:cNvSpPr txBox="1"/>
          <p:nvPr/>
        </p:nvSpPr>
        <p:spPr>
          <a:xfrm>
            <a:off x="181897" y="1453408"/>
            <a:ext cx="11828205" cy="646331"/>
          </a:xfrm>
          <a:prstGeom prst="rect">
            <a:avLst/>
          </a:prstGeom>
          <a:noFill/>
        </p:spPr>
        <p:txBody>
          <a:bodyPr wrap="square" rtlCol="0">
            <a:spAutoFit/>
          </a:bodyPr>
          <a:lstStyle/>
          <a:p>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endParaRPr lang="en-GB" sz="1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5DC6139-3F7B-D535-6433-72ED094A74BD}"/>
              </a:ext>
            </a:extLst>
          </p:cNvPr>
          <p:cNvSpPr txBox="1"/>
          <p:nvPr/>
        </p:nvSpPr>
        <p:spPr>
          <a:xfrm>
            <a:off x="109728" y="705177"/>
            <a:ext cx="1172619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a:cs typeface="Arial"/>
              </a:rPr>
              <a:t>The framework enables outcomes-based performance measurement against key national priorities delivered at the local level and driven by councils as local leaders of place. The framework is drawn from the Missions and Plan for Change and will strengthen the way government supports and holds councils to account for improving outcomes for their areas. </a:t>
            </a:r>
            <a:br>
              <a:rPr lang="en-GB" sz="1200">
                <a:latin typeface="Arial" panose="020B0604020202020204" pitchFamily="34" charset="0"/>
                <a:cs typeface="Arial" panose="020B0604020202020204" pitchFamily="34" charset="0"/>
              </a:rPr>
            </a:br>
            <a:br>
              <a:rPr lang="en-GB" sz="1200">
                <a:latin typeface="Arial" panose="020B0604020202020204" pitchFamily="34" charset="0"/>
                <a:cs typeface="Arial" panose="020B0604020202020204" pitchFamily="34" charset="0"/>
              </a:rPr>
            </a:br>
            <a:r>
              <a:rPr lang="en-GB" sz="1200">
                <a:latin typeface="Arial"/>
                <a:cs typeface="Arial"/>
              </a:rPr>
              <a:t>The name change to Local Outcomes Framework acknowledges that local authorities work together with many local partners to deliver outcomes in a place. The framework is structured around the priority outcomes that represent government’s top priorities for delivering outcomes by local government working with local partners. Each of the 16 priority outcomes are underpinned by a set of metrics to measure progress.</a:t>
            </a:r>
          </a:p>
          <a:p>
            <a:endParaRPr lang="en-GB" sz="1200">
              <a:latin typeface="Arial"/>
              <a:cs typeface="Arial"/>
            </a:endParaRPr>
          </a:p>
          <a:p>
            <a:r>
              <a:rPr lang="en-GB" sz="1200">
                <a:latin typeface="Arial"/>
                <a:cs typeface="Arial"/>
              </a:rPr>
              <a:t>An online tool is due to be released July 2026.</a:t>
            </a:r>
          </a:p>
        </p:txBody>
      </p:sp>
    </p:spTree>
    <p:extLst>
      <p:ext uri="{BB962C8B-B14F-4D97-AF65-F5344CB8AC3E}">
        <p14:creationId xmlns:p14="http://schemas.microsoft.com/office/powerpoint/2010/main" val="20649442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08F59-B970-301B-89C3-3564C4DEAF6A}"/>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4AF88A1B-39B0-203F-C43E-7DDE718400F2}"/>
              </a:ext>
            </a:extLst>
          </p:cNvPr>
          <p:cNvSpPr txBox="1">
            <a:spLocks/>
          </p:cNvSpPr>
          <p:nvPr/>
        </p:nvSpPr>
        <p:spPr>
          <a:xfrm>
            <a:off x="0" y="-1535"/>
            <a:ext cx="12196866" cy="642558"/>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bg1"/>
                </a:solidFill>
                <a:latin typeface="Arial"/>
                <a:cs typeface="Arial"/>
              </a:rPr>
              <a:t>Other Council Reports</a:t>
            </a:r>
          </a:p>
        </p:txBody>
      </p:sp>
      <p:sp>
        <p:nvSpPr>
          <p:cNvPr id="5" name="TextBox 4">
            <a:extLst>
              <a:ext uri="{FF2B5EF4-FFF2-40B4-BE49-F238E27FC236}">
                <a16:creationId xmlns:a16="http://schemas.microsoft.com/office/drawing/2014/main" id="{2AFDB294-ECE5-8A41-D53A-50CED779D5C1}"/>
              </a:ext>
            </a:extLst>
          </p:cNvPr>
          <p:cNvSpPr txBox="1"/>
          <p:nvPr/>
        </p:nvSpPr>
        <p:spPr>
          <a:xfrm>
            <a:off x="499952" y="1252022"/>
            <a:ext cx="11192096"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fontAlgn="base"/>
            <a:endParaRPr lang="en-GB" sz="1400">
              <a:latin typeface="Arial" panose="020B0604020202020204" pitchFamily="34" charset="0"/>
              <a:cs typeface="Arial" panose="020B0604020202020204" pitchFamily="34" charset="0"/>
              <a:hlinkClick r:id="rId2"/>
            </a:endParaRPr>
          </a:p>
          <a:p>
            <a:pPr fontAlgn="base"/>
            <a:r>
              <a:rPr lang="en-GB" sz="1400">
                <a:latin typeface="Arial"/>
                <a:cs typeface="Arial"/>
                <a:hlinkClick r:id="rId3"/>
              </a:rPr>
              <a:t>Budget reports</a:t>
            </a:r>
            <a:endParaRPr lang="en-US" sz="1400">
              <a:latin typeface="Arial"/>
              <a:cs typeface="Arial"/>
            </a:endParaRPr>
          </a:p>
          <a:p>
            <a:pPr fontAlgn="base"/>
            <a:endParaRPr lang="en-US" sz="1400">
              <a:latin typeface="Arial" panose="020B0604020202020204" pitchFamily="34" charset="0"/>
              <a:cs typeface="Arial" panose="020B0604020202020204" pitchFamily="34" charset="0"/>
            </a:endParaRPr>
          </a:p>
          <a:p>
            <a:pPr fontAlgn="base"/>
            <a:r>
              <a:rPr lang="en-GB" sz="1400">
                <a:latin typeface="Arial"/>
                <a:cs typeface="Arial"/>
                <a:hlinkClick r:id="rId4"/>
              </a:rPr>
              <a:t>Council spending over £500</a:t>
            </a:r>
            <a:endParaRPr lang="en-US" sz="1400">
              <a:latin typeface="Arial"/>
              <a:cs typeface="Arial"/>
            </a:endParaRPr>
          </a:p>
          <a:p>
            <a:pPr fontAlgn="base"/>
            <a:endParaRPr lang="en-US" sz="1400">
              <a:latin typeface="Arial" panose="020B0604020202020204" pitchFamily="34" charset="0"/>
              <a:cs typeface="Arial" panose="020B0604020202020204" pitchFamily="34" charset="0"/>
            </a:endParaRPr>
          </a:p>
          <a:p>
            <a:pPr fontAlgn="base"/>
            <a:r>
              <a:rPr lang="en-GB" sz="1400">
                <a:latin typeface="Arial"/>
                <a:cs typeface="Arial"/>
                <a:hlinkClick r:id="rId5"/>
              </a:rPr>
              <a:t>Health and Wellbeing Board</a:t>
            </a:r>
            <a:r>
              <a:rPr lang="en-GB" sz="1400">
                <a:latin typeface="Arial"/>
                <a:cs typeface="Arial"/>
              </a:rPr>
              <a:t> meetings</a:t>
            </a:r>
          </a:p>
          <a:p>
            <a:pPr fontAlgn="base"/>
            <a:endParaRPr lang="en-GB" sz="1400">
              <a:latin typeface="Arial" panose="020B0604020202020204" pitchFamily="34" charset="0"/>
              <a:cs typeface="Arial" panose="020B0604020202020204" pitchFamily="34" charset="0"/>
            </a:endParaRPr>
          </a:p>
          <a:p>
            <a:pPr fontAlgn="base"/>
            <a:r>
              <a:rPr lang="en-GB" sz="1400">
                <a:latin typeface="Arial"/>
                <a:cs typeface="Arial"/>
                <a:hlinkClick r:id="rId6"/>
              </a:rPr>
              <a:t>Audit Committee</a:t>
            </a:r>
            <a:r>
              <a:rPr lang="en-GB" sz="1400">
                <a:latin typeface="Arial"/>
                <a:cs typeface="Arial"/>
              </a:rPr>
              <a:t> meetings – Internal Audit Annual Report, Risk Management Annual Report, Counter Fraud Annual Report</a:t>
            </a:r>
          </a:p>
          <a:p>
            <a:pPr fontAlgn="base"/>
            <a:endParaRPr lang="en-GB" sz="1400">
              <a:latin typeface="Arial" panose="020B0604020202020204" pitchFamily="34" charset="0"/>
              <a:cs typeface="Arial" panose="020B0604020202020204" pitchFamily="34" charset="0"/>
            </a:endParaRPr>
          </a:p>
          <a:p>
            <a:pPr fontAlgn="base"/>
            <a:r>
              <a:rPr lang="en-GB" sz="1400">
                <a:latin typeface="Arial"/>
                <a:cs typeface="Arial"/>
                <a:hlinkClick r:id="rId7"/>
              </a:rPr>
              <a:t>Residents' Services Select Committee</a:t>
            </a:r>
            <a:endParaRPr lang="en-GB" sz="1400">
              <a:latin typeface="Arial"/>
              <a:cs typeface="Arial"/>
            </a:endParaRPr>
          </a:p>
          <a:p>
            <a:pPr fontAlgn="base"/>
            <a:endParaRPr lang="en-GB" sz="1400">
              <a:latin typeface="Arial" panose="020B0604020202020204" pitchFamily="34" charset="0"/>
              <a:cs typeface="Arial" panose="020B0604020202020204" pitchFamily="34" charset="0"/>
            </a:endParaRPr>
          </a:p>
          <a:p>
            <a:pPr fontAlgn="base"/>
            <a:r>
              <a:rPr lang="en-GB" sz="1400">
                <a:latin typeface="Arial"/>
                <a:cs typeface="Arial"/>
                <a:hlinkClick r:id="rId8"/>
              </a:rPr>
              <a:t>Health and Social Care Select Committee</a:t>
            </a:r>
          </a:p>
          <a:p>
            <a:pPr fontAlgn="base"/>
            <a:endParaRPr lang="en-GB" sz="1400">
              <a:latin typeface="Arial" panose="020B0604020202020204" pitchFamily="34" charset="0"/>
              <a:cs typeface="Arial" panose="020B0604020202020204" pitchFamily="34" charset="0"/>
            </a:endParaRPr>
          </a:p>
          <a:p>
            <a:pPr fontAlgn="base"/>
            <a:r>
              <a:rPr lang="en-GB" sz="1400">
                <a:latin typeface="Arial"/>
                <a:cs typeface="Arial"/>
                <a:hlinkClick r:id="rId9"/>
              </a:rPr>
              <a:t>Children, Families and Education Select Committee</a:t>
            </a:r>
          </a:p>
          <a:p>
            <a:pPr fontAlgn="base"/>
            <a:endParaRPr lang="en-GB" sz="1400">
              <a:latin typeface="Arial" panose="020B0604020202020204" pitchFamily="34" charset="0"/>
              <a:cs typeface="Arial" panose="020B0604020202020204" pitchFamily="34" charset="0"/>
            </a:endParaRPr>
          </a:p>
          <a:p>
            <a:pPr fontAlgn="base"/>
            <a:r>
              <a:rPr lang="en-GB" sz="1400">
                <a:latin typeface="Arial"/>
                <a:cs typeface="Arial"/>
                <a:hlinkClick r:id="rId10"/>
              </a:rPr>
              <a:t>Corporate Resources &amp; Infrastructure Select Committee</a:t>
            </a:r>
            <a:endParaRPr lang="en-GB" sz="1400">
              <a:latin typeface="Arial"/>
              <a:cs typeface="Arial"/>
            </a:endParaRPr>
          </a:p>
        </p:txBody>
      </p:sp>
      <p:sp>
        <p:nvSpPr>
          <p:cNvPr id="2" name="TextBox 1">
            <a:extLst>
              <a:ext uri="{FF2B5EF4-FFF2-40B4-BE49-F238E27FC236}">
                <a16:creationId xmlns:a16="http://schemas.microsoft.com/office/drawing/2014/main" id="{783932F3-390E-6A26-12D3-4B89379A973C}"/>
              </a:ext>
            </a:extLst>
          </p:cNvPr>
          <p:cNvSpPr txBox="1"/>
          <p:nvPr/>
        </p:nvSpPr>
        <p:spPr>
          <a:xfrm>
            <a:off x="499952" y="832794"/>
            <a:ext cx="9400674" cy="369332"/>
          </a:xfrm>
          <a:prstGeom prst="rect">
            <a:avLst/>
          </a:prstGeom>
          <a:noFill/>
        </p:spPr>
        <p:txBody>
          <a:bodyPr wrap="square" lIns="91440" tIns="45720" rIns="91440" bIns="45720" rtlCol="0" anchor="t">
            <a:spAutoFit/>
          </a:bodyPr>
          <a:lstStyle/>
          <a:p>
            <a:r>
              <a:rPr lang="en-GB">
                <a:latin typeface="Arial"/>
                <a:cs typeface="Arial"/>
              </a:rPr>
              <a:t>The following performance reports are available to view on the council's website:</a:t>
            </a:r>
          </a:p>
        </p:txBody>
      </p:sp>
    </p:spTree>
    <p:extLst>
      <p:ext uri="{BB962C8B-B14F-4D97-AF65-F5344CB8AC3E}">
        <p14:creationId xmlns:p14="http://schemas.microsoft.com/office/powerpoint/2010/main" val="40772518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06F9C-4F4C-F743-602E-E036C0037E22}"/>
            </a:ext>
          </a:extLst>
        </p:cNvPr>
        <p:cNvGrpSpPr/>
        <p:nvPr/>
      </p:nvGrpSpPr>
      <p:grpSpPr>
        <a:xfrm>
          <a:off x="0" y="0"/>
          <a:ext cx="0" cy="0"/>
          <a:chOff x="0" y="0"/>
          <a:chExt cx="0" cy="0"/>
        </a:xfrm>
      </p:grpSpPr>
      <p:sp>
        <p:nvSpPr>
          <p:cNvPr id="12" name="Subtitle 2">
            <a:extLst>
              <a:ext uri="{FF2B5EF4-FFF2-40B4-BE49-F238E27FC236}">
                <a16:creationId xmlns:a16="http://schemas.microsoft.com/office/drawing/2014/main" id="{13E3FB85-FBA3-B7B7-6601-155F3A29B624}"/>
              </a:ext>
            </a:extLst>
          </p:cNvPr>
          <p:cNvSpPr txBox="1">
            <a:spLocks/>
          </p:cNvSpPr>
          <p:nvPr/>
        </p:nvSpPr>
        <p:spPr>
          <a:xfrm>
            <a:off x="0" y="-1"/>
            <a:ext cx="12192000" cy="657225"/>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solidFill>
                  <a:schemeClr val="bg1"/>
                </a:solidFill>
                <a:latin typeface="Arial"/>
                <a:cs typeface="Arial"/>
              </a:rPr>
              <a:t>Data sources</a:t>
            </a:r>
          </a:p>
        </p:txBody>
      </p:sp>
      <p:sp>
        <p:nvSpPr>
          <p:cNvPr id="2" name="TextBox 1">
            <a:extLst>
              <a:ext uri="{FF2B5EF4-FFF2-40B4-BE49-F238E27FC236}">
                <a16:creationId xmlns:a16="http://schemas.microsoft.com/office/drawing/2014/main" id="{83674224-2159-EA86-2EAF-D894EB344490}"/>
              </a:ext>
            </a:extLst>
          </p:cNvPr>
          <p:cNvSpPr txBox="1"/>
          <p:nvPr/>
        </p:nvSpPr>
        <p:spPr>
          <a:xfrm>
            <a:off x="691003" y="1208496"/>
            <a:ext cx="9700772" cy="4030253"/>
          </a:xfrm>
          <a:prstGeom prst="rect">
            <a:avLst/>
          </a:prstGeom>
          <a:noFill/>
        </p:spPr>
        <p:txBody>
          <a:bodyPr wrap="square" lIns="91440" tIns="45720" rIns="91440" bIns="45720" rtlCol="0" anchor="t">
            <a:spAutoFit/>
          </a:bodyPr>
          <a:lstStyle/>
          <a:p>
            <a:r>
              <a:rPr lang="en-GB" sz="1400">
                <a:latin typeface="Arial"/>
                <a:cs typeface="Arial"/>
              </a:rPr>
              <a:t>Much of the data used in this report is from council systems. </a:t>
            </a:r>
            <a:br>
              <a:rPr lang="en-GB" sz="1400">
                <a:latin typeface="Arial"/>
                <a:cs typeface="Arial"/>
              </a:rPr>
            </a:br>
            <a:br>
              <a:rPr lang="en-GB" sz="1400">
                <a:latin typeface="Arial"/>
                <a:cs typeface="Arial"/>
              </a:rPr>
            </a:br>
            <a:r>
              <a:rPr lang="en-GB" sz="1400">
                <a:latin typeface="Arial"/>
                <a:cs typeface="Arial"/>
              </a:rPr>
              <a:t>External data sources have been used to allow benchmarking to London and England; these data sources include:</a:t>
            </a:r>
          </a:p>
          <a:p>
            <a:endParaRPr lang="en-GB" sz="1400">
              <a:latin typeface="Arial" panose="020B0604020202020204" pitchFamily="34" charset="0"/>
              <a:cs typeface="Arial" panose="020B0604020202020204" pitchFamily="34" charset="0"/>
            </a:endParaRPr>
          </a:p>
          <a:p>
            <a:r>
              <a:rPr lang="en-GB" sz="1400">
                <a:latin typeface="Arial"/>
                <a:cs typeface="Arial"/>
                <a:hlinkClick r:id="rId2"/>
              </a:rPr>
              <a:t>LG Inform</a:t>
            </a:r>
            <a:r>
              <a:rPr lang="en-GB" sz="1400">
                <a:latin typeface="Arial"/>
                <a:cs typeface="Arial"/>
              </a:rPr>
              <a:t>, Local Government Association; many graphs used in this report detail outputs from:</a:t>
            </a:r>
          </a:p>
          <a:p>
            <a:pPr marL="285750" indent="-285750">
              <a:buFontTx/>
              <a:buChar char="-"/>
            </a:pPr>
            <a:r>
              <a:rPr lang="en-GB" sz="1400">
                <a:latin typeface="Arial"/>
                <a:ea typeface="Calibri"/>
                <a:cs typeface="Arial"/>
              </a:rPr>
              <a:t>Ministry of Housing, Communities and Local Government (MHCLG)</a:t>
            </a:r>
          </a:p>
          <a:p>
            <a:pPr marL="285750" indent="-285750">
              <a:buFontTx/>
              <a:buChar char="-"/>
            </a:pPr>
            <a:r>
              <a:rPr lang="en-GB" sz="1400">
                <a:latin typeface="Arial"/>
                <a:ea typeface="Calibri"/>
                <a:cs typeface="Arial"/>
              </a:rPr>
              <a:t>Department for Levelling Up, Housing and Communities (DLUHC)</a:t>
            </a:r>
          </a:p>
          <a:p>
            <a:pPr marL="285750" indent="-285750">
              <a:buFontTx/>
              <a:buChar char="-"/>
            </a:pPr>
            <a:r>
              <a:rPr lang="en-GB" sz="1400">
                <a:latin typeface="Arial"/>
                <a:ea typeface="Calibri"/>
                <a:cs typeface="Arial"/>
              </a:rPr>
              <a:t>Department for Transport </a:t>
            </a:r>
          </a:p>
          <a:p>
            <a:pPr marL="285750" indent="-285750">
              <a:buFontTx/>
              <a:buChar char="-"/>
            </a:pPr>
            <a:r>
              <a:rPr lang="en-GB" sz="1400">
                <a:latin typeface="Arial"/>
                <a:ea typeface="Calibri"/>
                <a:cs typeface="Arial"/>
              </a:rPr>
              <a:t>Department for Digital, Culture, Media and Sport </a:t>
            </a:r>
          </a:p>
          <a:p>
            <a:pPr marL="285750" indent="-285750">
              <a:buFontTx/>
              <a:buChar char="-"/>
            </a:pPr>
            <a:r>
              <a:rPr lang="en-GB" sz="1400">
                <a:latin typeface="Arial"/>
                <a:ea typeface="Calibri"/>
                <a:cs typeface="Arial"/>
              </a:rPr>
              <a:t>Department for Environment, Food and Rural Affairs (DEFRA)</a:t>
            </a:r>
          </a:p>
          <a:p>
            <a:pPr marL="285750" indent="-285750">
              <a:buFontTx/>
              <a:buChar char="-"/>
            </a:pPr>
            <a:r>
              <a:rPr lang="en-GB" sz="1400">
                <a:latin typeface="Arial"/>
                <a:ea typeface="Calibri"/>
                <a:cs typeface="Arial"/>
              </a:rPr>
              <a:t>NHS England</a:t>
            </a:r>
          </a:p>
          <a:p>
            <a:pPr marL="285750" indent="-285750">
              <a:buFontTx/>
              <a:buChar char="-"/>
            </a:pPr>
            <a:r>
              <a:rPr lang="en-GB" sz="1400">
                <a:latin typeface="Arial"/>
                <a:ea typeface="Calibri"/>
                <a:cs typeface="Arial"/>
              </a:rPr>
              <a:t>Office for Health Improvement and Disparities (OHID)</a:t>
            </a:r>
          </a:p>
          <a:p>
            <a:endParaRPr lang="en-GB" sz="1400">
              <a:latin typeface="Arial" panose="020B0604020202020204" pitchFamily="34" charset="0"/>
              <a:cs typeface="Arial" panose="020B0604020202020204" pitchFamily="34" charset="0"/>
            </a:endParaRPr>
          </a:p>
          <a:p>
            <a:r>
              <a:rPr lang="en-GB" sz="1400">
                <a:latin typeface="Arial"/>
                <a:cs typeface="Arial"/>
                <a:hlinkClick r:id="rId3"/>
              </a:rPr>
              <a:t>Local Broadband Information</a:t>
            </a:r>
            <a:r>
              <a:rPr lang="en-GB" sz="1400">
                <a:latin typeface="Arial"/>
                <a:cs typeface="Arial"/>
              </a:rPr>
              <a:t>, </a:t>
            </a:r>
            <a:r>
              <a:rPr lang="en-GB" sz="1400" err="1">
                <a:latin typeface="Arial"/>
                <a:cs typeface="Arial"/>
              </a:rPr>
              <a:t>thinkbroadband</a:t>
            </a:r>
            <a:endParaRPr lang="en-GB" sz="1400">
              <a:latin typeface="Arial"/>
              <a:cs typeface="Arial"/>
            </a:endParaRPr>
          </a:p>
          <a:p>
            <a:endParaRPr lang="en-GB" sz="1400">
              <a:latin typeface="Arial" panose="020B0604020202020204" pitchFamily="34" charset="0"/>
              <a:cs typeface="Arial" panose="020B0604020202020204" pitchFamily="34" charset="0"/>
            </a:endParaRPr>
          </a:p>
          <a:p>
            <a:r>
              <a:rPr lang="en-GB" sz="1400">
                <a:latin typeface="Arial"/>
                <a:cs typeface="Arial"/>
                <a:hlinkClick r:id="rId4"/>
              </a:rPr>
              <a:t>Local Outcomes Framework</a:t>
            </a:r>
            <a:r>
              <a:rPr lang="en-GB" sz="1400">
                <a:latin typeface="Arial"/>
                <a:cs typeface="Arial"/>
              </a:rPr>
              <a:t> (LOF)</a:t>
            </a:r>
            <a:br>
              <a:rPr lang="en-GB" sz="1400">
                <a:latin typeface="Arial" panose="020B0604020202020204" pitchFamily="34" charset="0"/>
                <a:cs typeface="Arial" panose="020B0604020202020204" pitchFamily="34" charset="0"/>
              </a:rPr>
            </a:br>
            <a:br>
              <a:rPr lang="en-GB" sz="1400">
                <a:latin typeface="Arial" panose="020B0604020202020204" pitchFamily="34" charset="0"/>
                <a:cs typeface="Arial" panose="020B0604020202020204" pitchFamily="34" charset="0"/>
              </a:rPr>
            </a:br>
            <a:endParaRPr lang="en-GB" sz="1400">
              <a:latin typeface="Arial"/>
              <a:cs typeface="Arial"/>
            </a:endParaRPr>
          </a:p>
        </p:txBody>
      </p:sp>
    </p:spTree>
    <p:extLst>
      <p:ext uri="{BB962C8B-B14F-4D97-AF65-F5344CB8AC3E}">
        <p14:creationId xmlns:p14="http://schemas.microsoft.com/office/powerpoint/2010/main" val="32125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84320-C2BD-8809-0CC9-4951AD50ED44}"/>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106556A3-75CC-FA01-B74E-B9D3060763B8}"/>
              </a:ext>
            </a:extLst>
          </p:cNvPr>
          <p:cNvSpPr txBox="1">
            <a:spLocks/>
          </p:cNvSpPr>
          <p:nvPr/>
        </p:nvSpPr>
        <p:spPr>
          <a:xfrm>
            <a:off x="8621174" y="588192"/>
            <a:ext cx="3570826" cy="6269808"/>
          </a:xfrm>
          <a:prstGeom prst="rect">
            <a:avLst/>
          </a:prstGeom>
          <a:solidFill>
            <a:srgbClr val="005148"/>
          </a:solid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a:solidFill>
                  <a:schemeClr val="bg1"/>
                </a:solidFill>
                <a:latin typeface="Arial"/>
                <a:cs typeface="Arial"/>
              </a:rPr>
              <a:t>The London comparison chart shows a very wide variation for the number of children living in temporary accommodation across boroughs, with a small number of boroughs much higher than the rest; the horizontal line is the London average (not a target).    </a:t>
            </a:r>
            <a:endParaRPr lang="en-US">
              <a:solidFill>
                <a:schemeClr val="bg1"/>
              </a:solidFill>
            </a:endParaRPr>
          </a:p>
          <a:p>
            <a:pPr algn="l"/>
            <a:r>
              <a:rPr lang="en-GB" sz="1400">
                <a:solidFill>
                  <a:schemeClr val="bg1"/>
                </a:solidFill>
                <a:latin typeface="Arial"/>
                <a:cs typeface="Arial"/>
              </a:rPr>
              <a:t>Hillingdon has a lower than average number of children placed in temporary accommodation with their family – our plans to reduce the use of temporary accommodation will secure more settled accommodation for more families with children.</a:t>
            </a:r>
            <a:endParaRPr lang="en-GB">
              <a:solidFill>
                <a:schemeClr val="bg1"/>
              </a:solidFill>
            </a:endParaRPr>
          </a:p>
          <a:p>
            <a:pPr algn="l"/>
            <a:endParaRPr lang="en-GB" sz="1400" i="1">
              <a:solidFill>
                <a:schemeClr val="bg1"/>
              </a:solidFill>
              <a:latin typeface="Arial"/>
              <a:cs typeface="Arial"/>
            </a:endParaRPr>
          </a:p>
          <a:p>
            <a:pPr algn="l"/>
            <a:endParaRPr lang="en-GB" sz="1400">
              <a:solidFill>
                <a:schemeClr val="bg1"/>
              </a:solidFill>
              <a:latin typeface="Arial"/>
              <a:cs typeface="Arial"/>
            </a:endParaRPr>
          </a:p>
          <a:p>
            <a:endParaRPr lang="en-GB">
              <a:solidFill>
                <a:schemeClr val="bg1"/>
              </a:solidFill>
            </a:endParaRPr>
          </a:p>
        </p:txBody>
      </p:sp>
      <p:sp>
        <p:nvSpPr>
          <p:cNvPr id="12" name="Subtitle 2">
            <a:extLst>
              <a:ext uri="{FF2B5EF4-FFF2-40B4-BE49-F238E27FC236}">
                <a16:creationId xmlns:a16="http://schemas.microsoft.com/office/drawing/2014/main" id="{8E41FECB-AA35-41AF-8C48-B761E2208350}"/>
              </a:ext>
            </a:extLst>
          </p:cNvPr>
          <p:cNvSpPr txBox="1">
            <a:spLocks/>
          </p:cNvSpPr>
          <p:nvPr/>
        </p:nvSpPr>
        <p:spPr>
          <a:xfrm>
            <a:off x="0" y="0"/>
            <a:ext cx="12192000" cy="50292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Housing Needs and Homelessness</a:t>
            </a:r>
            <a:endParaRPr lang="en-GB" b="1">
              <a:solidFill>
                <a:schemeClr val="bg1"/>
              </a:solidFill>
              <a:latin typeface="Arial"/>
              <a:cs typeface="Arial"/>
            </a:endParaRPr>
          </a:p>
        </p:txBody>
      </p:sp>
      <p:sp>
        <p:nvSpPr>
          <p:cNvPr id="2" name="Oval 1">
            <a:extLst>
              <a:ext uri="{FF2B5EF4-FFF2-40B4-BE49-F238E27FC236}">
                <a16:creationId xmlns:a16="http://schemas.microsoft.com/office/drawing/2014/main" id="{A5EDF621-68A0-A321-975B-5ED3BA862D47}"/>
              </a:ext>
            </a:extLst>
          </p:cNvPr>
          <p:cNvSpPr/>
          <p:nvPr/>
        </p:nvSpPr>
        <p:spPr>
          <a:xfrm>
            <a:off x="4495800" y="5686425"/>
            <a:ext cx="123825" cy="4571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0A8A4EB3-13AE-FC9E-BAB3-4B7CCB44367C}"/>
              </a:ext>
            </a:extLst>
          </p:cNvPr>
          <p:cNvPicPr>
            <a:picLocks noChangeAspect="1"/>
          </p:cNvPicPr>
          <p:nvPr/>
        </p:nvPicPr>
        <p:blipFill>
          <a:blip r:embed="rId3"/>
          <a:stretch>
            <a:fillRect/>
          </a:stretch>
        </p:blipFill>
        <p:spPr>
          <a:xfrm>
            <a:off x="204318" y="851564"/>
            <a:ext cx="7857922" cy="5494372"/>
          </a:xfrm>
          <a:prstGeom prst="rect">
            <a:avLst/>
          </a:prstGeom>
        </p:spPr>
      </p:pic>
    </p:spTree>
    <p:extLst>
      <p:ext uri="{BB962C8B-B14F-4D97-AF65-F5344CB8AC3E}">
        <p14:creationId xmlns:p14="http://schemas.microsoft.com/office/powerpoint/2010/main" val="173797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8D079-FCAE-EF92-2B77-DEAC2CA67B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A412E8-A746-5A0F-CC09-5E484062D7CA}"/>
              </a:ext>
            </a:extLst>
          </p:cNvPr>
          <p:cNvSpPr>
            <a:spLocks noGrp="1"/>
          </p:cNvSpPr>
          <p:nvPr>
            <p:ph type="subTitle" idx="1"/>
          </p:nvPr>
        </p:nvSpPr>
        <p:spPr>
          <a:xfrm>
            <a:off x="8635565" y="859536"/>
            <a:ext cx="3555817" cy="5998463"/>
          </a:xfrm>
          <a:solidFill>
            <a:srgbClr val="005148"/>
          </a:solidFill>
        </p:spPr>
        <p:txBody>
          <a:bodyPr vert="horz" lIns="91440" tIns="45720" rIns="91440" bIns="45720" rtlCol="0" anchor="t">
            <a:normAutofit fontScale="70000" lnSpcReduction="20000"/>
          </a:bodyPr>
          <a:lstStyle/>
          <a:p>
            <a:pPr algn="l"/>
            <a:r>
              <a:rPr lang="en-GB" sz="1700">
                <a:solidFill>
                  <a:schemeClr val="bg1">
                    <a:lumMod val="95000"/>
                  </a:schemeClr>
                </a:solidFill>
                <a:latin typeface="Arial"/>
                <a:cs typeface="Arial"/>
              </a:rPr>
              <a:t>People sleeping rough are defined as those sleeping or about to bed down in open air locations and other places including tents and make-shift shelters. The snapshot does not include people in hostels or shelters, sofa surfers or those in recreational or organised protest, squatter or traveller campsites. The snapshot records only those people seen, or thought to be, sleeping rough on a single night. The snapshot does not include everyone in an area with a history of sleeping rough, or everyone sleeping rough in areas across the October to November period.  </a:t>
            </a:r>
            <a:endParaRPr lang="en-GB">
              <a:solidFill>
                <a:schemeClr val="bg1">
                  <a:lumMod val="95000"/>
                </a:schemeClr>
              </a:solidFill>
              <a:latin typeface="Aptos" panose="02110004020202020204"/>
              <a:cs typeface="Arial"/>
            </a:endParaRPr>
          </a:p>
          <a:p>
            <a:pPr algn="l"/>
            <a:endParaRPr lang="en-GB" sz="1700">
              <a:solidFill>
                <a:schemeClr val="bg1">
                  <a:lumMod val="95000"/>
                </a:schemeClr>
              </a:solidFill>
              <a:latin typeface="Arial"/>
              <a:cs typeface="Arial"/>
            </a:endParaRPr>
          </a:p>
          <a:p>
            <a:pPr algn="l"/>
            <a:r>
              <a:rPr lang="en-GB" sz="1700">
                <a:solidFill>
                  <a:schemeClr val="bg1">
                    <a:lumMod val="95000"/>
                  </a:schemeClr>
                </a:solidFill>
                <a:latin typeface="Arial"/>
                <a:cs typeface="Arial"/>
              </a:rPr>
              <a:t>The count includes Heathrow Airport which does attract additional rough sleepers to Hillingdon.  The Council works closely with partner </a:t>
            </a:r>
            <a:r>
              <a:rPr lang="en-GB" sz="1700" err="1">
                <a:solidFill>
                  <a:schemeClr val="bg1">
                    <a:lumMod val="95000"/>
                  </a:schemeClr>
                </a:solidFill>
                <a:latin typeface="Arial"/>
                <a:cs typeface="Arial"/>
              </a:rPr>
              <a:t>organisations </a:t>
            </a:r>
            <a:r>
              <a:rPr lang="en-GB" sz="1700">
                <a:solidFill>
                  <a:schemeClr val="bg1">
                    <a:lumMod val="95000"/>
                  </a:schemeClr>
                </a:solidFill>
                <a:latin typeface="Arial"/>
                <a:cs typeface="Arial"/>
              </a:rPr>
              <a:t>in Hillingdon and London including Heathrow Airport Limited to provide supportive pathways to end rough sleeping.</a:t>
            </a:r>
            <a:br>
              <a:rPr lang="en-GB" sz="1700">
                <a:latin typeface="Arial" panose="020B0604020202020204" pitchFamily="34" charset="0"/>
                <a:cs typeface="Arial" panose="020B0604020202020204" pitchFamily="34" charset="0"/>
              </a:rPr>
            </a:br>
            <a:br>
              <a:rPr lang="en-GB" sz="1700">
                <a:latin typeface="Arial" panose="020B0604020202020204" pitchFamily="34" charset="0"/>
                <a:cs typeface="Arial" panose="020B0604020202020204" pitchFamily="34" charset="0"/>
              </a:rPr>
            </a:br>
            <a:r>
              <a:rPr lang="en-GB" sz="1700">
                <a:solidFill>
                  <a:schemeClr val="bg1">
                    <a:lumMod val="95000"/>
                  </a:schemeClr>
                </a:solidFill>
                <a:latin typeface="Arial"/>
                <a:cs typeface="Arial"/>
              </a:rPr>
              <a:t>The annual snapshot takes place in the autumn (between 1/10 and 30/11), rather than summer where numbers are likely to be higher due to warmer temperatures, or winter, where numbers may be lower as there are more temporary night shelters set up to ensure people do not sleep on the streets in very cold weather.</a:t>
            </a:r>
            <a:br>
              <a:rPr lang="en-GB" sz="1700">
                <a:latin typeface="Arial" panose="020B0604020202020204" pitchFamily="34" charset="0"/>
                <a:cs typeface="Arial" panose="020B0604020202020204" pitchFamily="34" charset="0"/>
              </a:rPr>
            </a:br>
            <a:br>
              <a:rPr lang="en-GB" sz="1700">
                <a:latin typeface="Arial" panose="020B0604020202020204" pitchFamily="34" charset="0"/>
                <a:cs typeface="Arial" panose="020B0604020202020204" pitchFamily="34" charset="0"/>
              </a:rPr>
            </a:br>
            <a:r>
              <a:rPr lang="en-GB" sz="1700">
                <a:solidFill>
                  <a:schemeClr val="bg1">
                    <a:lumMod val="95000"/>
                  </a:schemeClr>
                </a:solidFill>
                <a:latin typeface="Arial"/>
                <a:cs typeface="Arial"/>
              </a:rPr>
              <a:t>Local authorities across England take an annual autumn snapshot of rough sleeping using either a count-based estimate of visible rough sleeping, an evidence-based estimate meeting with local partners, or an evidence-based estimate meeting including a spotlight count in specific areas.</a:t>
            </a:r>
            <a:br>
              <a:rPr lang="en-GB" sz="1700">
                <a:latin typeface="Arial" panose="020B0604020202020204" pitchFamily="34" charset="0"/>
                <a:cs typeface="Arial" panose="020B0604020202020204" pitchFamily="34" charset="0"/>
              </a:rPr>
            </a:br>
            <a:br>
              <a:rPr lang="en-GB" sz="1700">
                <a:latin typeface="Arial" panose="020B0604020202020204" pitchFamily="34" charset="0"/>
                <a:cs typeface="Arial" panose="020B0604020202020204" pitchFamily="34" charset="0"/>
              </a:rPr>
            </a:br>
            <a:r>
              <a:rPr lang="en-GB" sz="1700">
                <a:solidFill>
                  <a:schemeClr val="bg1"/>
                </a:solidFill>
                <a:latin typeface="Arial"/>
                <a:ea typeface="Calibri"/>
                <a:cs typeface="Arial"/>
              </a:rPr>
              <a:t>Hillingdon’s value is 40, just above the London average of 37.</a:t>
            </a:r>
            <a:br>
              <a:rPr lang="en-GB" sz="1700">
                <a:latin typeface="Arial" panose="020B0604020202020204" pitchFamily="34" charset="0"/>
                <a:ea typeface="Calibri"/>
                <a:cs typeface="Arial" panose="020B0604020202020204" pitchFamily="34" charset="0"/>
              </a:rPr>
            </a:br>
            <a:endParaRPr lang="en-GB">
              <a:solidFill>
                <a:schemeClr val="bg1"/>
              </a:solidFill>
            </a:endParaRPr>
          </a:p>
        </p:txBody>
      </p:sp>
      <p:sp>
        <p:nvSpPr>
          <p:cNvPr id="12" name="Subtitle 2">
            <a:extLst>
              <a:ext uri="{FF2B5EF4-FFF2-40B4-BE49-F238E27FC236}">
                <a16:creationId xmlns:a16="http://schemas.microsoft.com/office/drawing/2014/main" id="{0C2080DD-5D66-962B-FA09-EAC6BFB18E79}"/>
              </a:ext>
            </a:extLst>
          </p:cNvPr>
          <p:cNvSpPr txBox="1">
            <a:spLocks/>
          </p:cNvSpPr>
          <p:nvPr/>
        </p:nvSpPr>
        <p:spPr>
          <a:xfrm>
            <a:off x="0" y="0"/>
            <a:ext cx="12192000" cy="499730"/>
          </a:xfrm>
          <a:prstGeom prst="rect">
            <a:avLst/>
          </a:prstGeom>
          <a:solidFill>
            <a:srgbClr val="005148"/>
          </a:solid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latin typeface="Arial"/>
                <a:cs typeface="Arial"/>
              </a:rPr>
              <a:t>Housing Needs and Homelessness</a:t>
            </a:r>
            <a:endParaRPr lang="en-GB" b="1">
              <a:solidFill>
                <a:schemeClr val="bg1"/>
              </a:solidFill>
              <a:latin typeface="Arial"/>
              <a:cs typeface="Arial"/>
            </a:endParaRPr>
          </a:p>
        </p:txBody>
      </p:sp>
      <p:pic>
        <p:nvPicPr>
          <p:cNvPr id="4" name="Picture 3">
            <a:extLst>
              <a:ext uri="{FF2B5EF4-FFF2-40B4-BE49-F238E27FC236}">
                <a16:creationId xmlns:a16="http://schemas.microsoft.com/office/drawing/2014/main" id="{E6938477-D620-21E3-9EA5-7A4BDEDE49E6}"/>
              </a:ext>
            </a:extLst>
          </p:cNvPr>
          <p:cNvPicPr>
            <a:picLocks noChangeAspect="1"/>
          </p:cNvPicPr>
          <p:nvPr/>
        </p:nvPicPr>
        <p:blipFill>
          <a:blip r:embed="rId2"/>
          <a:stretch>
            <a:fillRect/>
          </a:stretch>
        </p:blipFill>
        <p:spPr>
          <a:xfrm>
            <a:off x="248139" y="585216"/>
            <a:ext cx="7348463" cy="4430030"/>
          </a:xfrm>
          <a:prstGeom prst="rect">
            <a:avLst/>
          </a:prstGeom>
        </p:spPr>
      </p:pic>
      <p:pic>
        <p:nvPicPr>
          <p:cNvPr id="9" name="Picture 8">
            <a:extLst>
              <a:ext uri="{FF2B5EF4-FFF2-40B4-BE49-F238E27FC236}">
                <a16:creationId xmlns:a16="http://schemas.microsoft.com/office/drawing/2014/main" id="{6D48295C-2A7E-A6EA-C483-9B163ACE03FE}"/>
              </a:ext>
            </a:extLst>
          </p:cNvPr>
          <p:cNvPicPr>
            <a:picLocks noChangeAspect="1"/>
          </p:cNvPicPr>
          <p:nvPr/>
        </p:nvPicPr>
        <p:blipFill>
          <a:blip r:embed="rId3"/>
          <a:srcRect b="18868"/>
          <a:stretch>
            <a:fillRect/>
          </a:stretch>
        </p:blipFill>
        <p:spPr>
          <a:xfrm>
            <a:off x="152446" y="5100732"/>
            <a:ext cx="7569116" cy="1642968"/>
          </a:xfrm>
          <a:prstGeom prst="rect">
            <a:avLst/>
          </a:prstGeom>
        </p:spPr>
      </p:pic>
    </p:spTree>
    <p:extLst>
      <p:ext uri="{BB962C8B-B14F-4D97-AF65-F5344CB8AC3E}">
        <p14:creationId xmlns:p14="http://schemas.microsoft.com/office/powerpoint/2010/main" val="4008536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928096A6A368498ABE1816EC2E10C5" ma:contentTypeVersion="17" ma:contentTypeDescription="Create a new document." ma:contentTypeScope="" ma:versionID="e6a4e8648ab2d87e065bf35e8fc892e5">
  <xsd:schema xmlns:xsd="http://www.w3.org/2001/XMLSchema" xmlns:xs="http://www.w3.org/2001/XMLSchema" xmlns:p="http://schemas.microsoft.com/office/2006/metadata/properties" xmlns:ns2="d9b78be3-e27f-4b49-afeb-0dcc8585b5a5" xmlns:ns3="1bb3f3a9-93d3-4542-b465-fc6a7c11b560" targetNamespace="http://schemas.microsoft.com/office/2006/metadata/properties" ma:root="true" ma:fieldsID="8eee3b2b916293d5b5823c84058a45ed" ns2:_="" ns3:_="">
    <xsd:import namespace="d9b78be3-e27f-4b49-afeb-0dcc8585b5a5"/>
    <xsd:import namespace="1bb3f3a9-93d3-4542-b465-fc6a7c11b56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78be3-e27f-4b49-afeb-0dcc8585b5a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394badd-d054-4a69-8589-0bd9900033f4}" ma:internalName="TaxCatchAll" ma:showField="CatchAllData" ma:web="d9b78be3-e27f-4b49-afeb-0dcc8585b5a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b3f3a9-93d3-4542-b465-fc6a7c11b56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75d32d0-dd38-4d2f-b4b0-3860cb1febb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9b78be3-e27f-4b49-afeb-0dcc8585b5a5" xsi:nil="true"/>
    <lcf76f155ced4ddcb4097134ff3c332f xmlns="1bb3f3a9-93d3-4542-b465-fc6a7c11b56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C10C89-B041-4862-876A-F79B3E43DB41}">
  <ds:schemaRefs>
    <ds:schemaRef ds:uri="1bb3f3a9-93d3-4542-b465-fc6a7c11b560"/>
    <ds:schemaRef ds:uri="d9b78be3-e27f-4b49-afeb-0dcc8585b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720E846-75E2-49AE-B45A-BF8CFD3BEA62}">
  <ds:schemaRefs>
    <ds:schemaRef ds:uri="1bb3f3a9-93d3-4542-b465-fc6a7c11b560"/>
    <ds:schemaRef ds:uri="d9b78be3-e27f-4b49-afeb-0dcc8585b5a5"/>
    <ds:schemaRef ds:uri="http://www.w3.org/XML/1998/namespace"/>
    <ds:schemaRef ds:uri="http://schemas.microsoft.com/office/2006/metadata/properties"/>
    <ds:schemaRef ds:uri="http://purl.org/dc/elements/1.1/"/>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22B168B0-C5F1-4CBE-BE25-DD04356715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12928</Words>
  <Application>Microsoft Office PowerPoint</Application>
  <PresentationFormat>Widescreen</PresentationFormat>
  <Paragraphs>541</Paragraphs>
  <Slides>77</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77</vt:i4>
      </vt:variant>
    </vt:vector>
  </HeadingPairs>
  <TitlesOfParts>
    <vt:vector size="83" baseType="lpstr">
      <vt:lpstr>Aptos</vt:lpstr>
      <vt:lpstr>Aptos Display</vt:lpstr>
      <vt:lpstr>Arial</vt:lpstr>
      <vt:lpstr>Roboto</vt:lpstr>
      <vt:lpstr>Segoe UI</vt:lpstr>
      <vt:lpstr>Office Theme</vt:lpstr>
      <vt:lpstr>London Borough Of Hillingdon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Borough Of Hillingdon </dc:title>
  <dc:creator>Ian Kavanagh</dc:creator>
  <cp:lastModifiedBy>Kim Overy</cp:lastModifiedBy>
  <cp:revision>3</cp:revision>
  <dcterms:created xsi:type="dcterms:W3CDTF">2025-04-28T11:17:31Z</dcterms:created>
  <dcterms:modified xsi:type="dcterms:W3CDTF">2026-07-23T08:08:14Z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8edf35-91ea-44e1-afab-38c462b39a0c_Enabled">
    <vt:lpwstr>true</vt:lpwstr>
  </property>
  <property fmtid="{D5CDD505-2E9C-101B-9397-08002B2CF9AE}" pid="3" name="MSIP_Label_7a8edf35-91ea-44e1-afab-38c462b39a0c_SetDate">
    <vt:lpwstr>2025-04-28T11:22:16Z</vt:lpwstr>
  </property>
  <property fmtid="{D5CDD505-2E9C-101B-9397-08002B2CF9AE}" pid="4" name="MSIP_Label_7a8edf35-91ea-44e1-afab-38c462b39a0c_Method">
    <vt:lpwstr>Standard</vt:lpwstr>
  </property>
  <property fmtid="{D5CDD505-2E9C-101B-9397-08002B2CF9AE}" pid="5" name="MSIP_Label_7a8edf35-91ea-44e1-afab-38c462b39a0c_Name">
    <vt:lpwstr>Official</vt:lpwstr>
  </property>
  <property fmtid="{D5CDD505-2E9C-101B-9397-08002B2CF9AE}" pid="6" name="MSIP_Label_7a8edf35-91ea-44e1-afab-38c462b39a0c_SiteId">
    <vt:lpwstr>aaacb679-c381-48fb-b320-f9d581ee948f</vt:lpwstr>
  </property>
  <property fmtid="{D5CDD505-2E9C-101B-9397-08002B2CF9AE}" pid="7" name="MSIP_Label_7a8edf35-91ea-44e1-afab-38c462b39a0c_ActionId">
    <vt:lpwstr>3a4de2b8-31d9-461b-ab6b-1d1d5efec739</vt:lpwstr>
  </property>
  <property fmtid="{D5CDD505-2E9C-101B-9397-08002B2CF9AE}" pid="8" name="MSIP_Label_7a8edf35-91ea-44e1-afab-38c462b39a0c_ContentBits">
    <vt:lpwstr>0</vt:lpwstr>
  </property>
  <property fmtid="{D5CDD505-2E9C-101B-9397-08002B2CF9AE}" pid="9" name="MSIP_Label_7a8edf35-91ea-44e1-afab-38c462b39a0c_Tag">
    <vt:lpwstr>10, 3, 0, 1</vt:lpwstr>
  </property>
  <property fmtid="{D5CDD505-2E9C-101B-9397-08002B2CF9AE}" pid="10" name="ContentTypeId">
    <vt:lpwstr>0x0101003D928096A6A368498ABE1816EC2E10C5</vt:lpwstr>
  </property>
  <property fmtid="{D5CDD505-2E9C-101B-9397-08002B2CF9AE}" pid="11" name="MediaServiceImageTags">
    <vt:lpwstr/>
  </property>
</Properties>
</file>